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678" r:id="rId2"/>
    <p:sldMasterId id="2147483683" r:id="rId3"/>
    <p:sldMasterId id="2147483688" r:id="rId4"/>
  </p:sldMasterIdLst>
  <p:sldIdLst>
    <p:sldId id="256" r:id="rId5"/>
    <p:sldId id="259" r:id="rId6"/>
    <p:sldId id="258" r:id="rId7"/>
    <p:sldId id="261" r:id="rId8"/>
    <p:sldId id="262" r:id="rId9"/>
    <p:sldId id="263" r:id="rId10"/>
    <p:sldId id="266" r:id="rId11"/>
    <p:sldId id="267" r:id="rId12"/>
    <p:sldId id="264" r:id="rId13"/>
    <p:sldId id="265" r:id="rId14"/>
    <p:sldId id="272" r:id="rId15"/>
    <p:sldId id="268" r:id="rId16"/>
    <p:sldId id="269" r:id="rId17"/>
    <p:sldId id="270" r:id="rId18"/>
    <p:sldId id="271"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85" autoAdjust="0"/>
    <p:restoredTop sz="94709"/>
  </p:normalViewPr>
  <p:slideViewPr>
    <p:cSldViewPr snapToGrid="0" snapToObjects="1">
      <p:cViewPr varScale="1">
        <p:scale>
          <a:sx n="174" d="100"/>
          <a:sy n="174" d="100"/>
        </p:scale>
        <p:origin x="1302" y="1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AE15565-90B7-4B48-82A9-E3239121F5E1}"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ctrTitle"/>
          </p:nvPr>
        </p:nvSpPr>
        <p:spPr>
          <a:xfrm>
            <a:off x="457200" y="1122363"/>
            <a:ext cx="7772400" cy="2387600"/>
          </a:xfrm>
        </p:spPr>
        <p:txBody>
          <a:bodyPr anchor="b"/>
          <a:lstStyle>
            <a:lvl1pPr algn="l">
              <a:defRPr sz="6000"/>
            </a:lvl1pPr>
          </a:lstStyle>
          <a:p>
            <a:r>
              <a:rPr lang="en-US" dirty="0"/>
              <a:t>Click to edit Master title style</a:t>
            </a:r>
          </a:p>
        </p:txBody>
      </p:sp>
      <p:sp>
        <p:nvSpPr>
          <p:cNvPr id="8" name="Subtitle 2"/>
          <p:cNvSpPr>
            <a:spLocks noGrp="1"/>
          </p:cNvSpPr>
          <p:nvPr>
            <p:ph type="subTitle" idx="1"/>
          </p:nvPr>
        </p:nvSpPr>
        <p:spPr>
          <a:xfrm>
            <a:off x="457200" y="3602038"/>
            <a:ext cx="6858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83251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122823-AF0A-8B49-8F81-1F0CD098CE86}"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11" name="Title 1"/>
          <p:cNvSpPr>
            <a:spLocks noGrp="1"/>
          </p:cNvSpPr>
          <p:nvPr>
            <p:ph type="ctrTitle"/>
          </p:nvPr>
        </p:nvSpPr>
        <p:spPr>
          <a:xfrm>
            <a:off x="457200" y="1122363"/>
            <a:ext cx="7772400" cy="2387600"/>
          </a:xfrm>
        </p:spPr>
        <p:txBody>
          <a:bodyPr anchor="b"/>
          <a:lstStyle>
            <a:lvl1pPr algn="l">
              <a:defRPr sz="6000"/>
            </a:lvl1pPr>
          </a:lstStyle>
          <a:p>
            <a:r>
              <a:rPr lang="en-US" dirty="0"/>
              <a:t>Click to edit Master title style</a:t>
            </a:r>
          </a:p>
        </p:txBody>
      </p:sp>
      <p:sp>
        <p:nvSpPr>
          <p:cNvPr id="12" name="Subtitle 2"/>
          <p:cNvSpPr>
            <a:spLocks noGrp="1"/>
          </p:cNvSpPr>
          <p:nvPr>
            <p:ph type="subTitle" idx="1"/>
          </p:nvPr>
        </p:nvSpPr>
        <p:spPr>
          <a:xfrm>
            <a:off x="457200" y="3602038"/>
            <a:ext cx="6858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4071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5626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122823-AF0A-8B49-8F81-1F0CD098CE86}"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134D4-A390-EA42-BCF9-97CC83CBB361}" type="slidenum">
              <a:rPr lang="en-US" smtClean="0"/>
              <a:t>‹#›</a:t>
            </a:fld>
            <a:endParaRPr lang="en-US"/>
          </a:p>
        </p:txBody>
      </p:sp>
    </p:spTree>
    <p:extLst>
      <p:ext uri="{BB962C8B-B14F-4D97-AF65-F5344CB8AC3E}">
        <p14:creationId xmlns:p14="http://schemas.microsoft.com/office/powerpoint/2010/main" val="2611740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5766721" cy="1143000"/>
          </a:xfrm>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122823-AF0A-8B49-8F81-1F0CD098CE86}"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1134D4-A390-EA42-BCF9-97CC83CBB361}" type="slidenum">
              <a:rPr lang="en-US" smtClean="0"/>
              <a:t>‹#›</a:t>
            </a:fld>
            <a:endParaRPr lang="en-US"/>
          </a:p>
        </p:txBody>
      </p:sp>
    </p:spTree>
    <p:extLst>
      <p:ext uri="{BB962C8B-B14F-4D97-AF65-F5344CB8AC3E}">
        <p14:creationId xmlns:p14="http://schemas.microsoft.com/office/powerpoint/2010/main" val="2484897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15565-90B7-4B48-82A9-E3239121F5E1}"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46484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0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0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E15565-90B7-4B48-82A9-E3239121F5E1}"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16585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1590E34-D6B9-C048-9708-6D40DDC11ECC}"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13" name="Title 1"/>
          <p:cNvSpPr>
            <a:spLocks noGrp="1"/>
          </p:cNvSpPr>
          <p:nvPr>
            <p:ph type="ctrTitle"/>
          </p:nvPr>
        </p:nvSpPr>
        <p:spPr>
          <a:xfrm>
            <a:off x="457200" y="1122363"/>
            <a:ext cx="7772400" cy="2387600"/>
          </a:xfrm>
        </p:spPr>
        <p:txBody>
          <a:bodyPr anchor="b"/>
          <a:lstStyle>
            <a:lvl1pPr algn="l">
              <a:defRPr sz="6000"/>
            </a:lvl1pPr>
          </a:lstStyle>
          <a:p>
            <a:r>
              <a:rPr lang="en-US" dirty="0"/>
              <a:t>Click to edit Master title style</a:t>
            </a:r>
          </a:p>
        </p:txBody>
      </p:sp>
      <p:sp>
        <p:nvSpPr>
          <p:cNvPr id="14" name="Subtitle 2"/>
          <p:cNvSpPr>
            <a:spLocks noGrp="1"/>
          </p:cNvSpPr>
          <p:nvPr>
            <p:ph type="subTitle" idx="1"/>
          </p:nvPr>
        </p:nvSpPr>
        <p:spPr>
          <a:xfrm>
            <a:off x="457200" y="3602038"/>
            <a:ext cx="6858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04887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590E34-D6B9-C048-9708-6D40DDC11ECC}"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26388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3894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3894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590E34-D6B9-C048-9708-6D40DDC11ECC}"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37612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2EB74A-5FC3-4344-8FF7-EF116739780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9" name="Title 1"/>
          <p:cNvSpPr>
            <a:spLocks noGrp="1"/>
          </p:cNvSpPr>
          <p:nvPr>
            <p:ph type="ctrTitle"/>
          </p:nvPr>
        </p:nvSpPr>
        <p:spPr>
          <a:xfrm>
            <a:off x="457200" y="1122363"/>
            <a:ext cx="7772400" cy="2387600"/>
          </a:xfrm>
        </p:spPr>
        <p:txBody>
          <a:bodyPr anchor="b"/>
          <a:lstStyle>
            <a:lvl1pPr algn="l">
              <a:defRPr sz="6000"/>
            </a:lvl1pPr>
          </a:lstStyle>
          <a:p>
            <a:r>
              <a:rPr lang="en-US" dirty="0"/>
              <a:t>Click to edit Master title style</a:t>
            </a:r>
          </a:p>
        </p:txBody>
      </p:sp>
      <p:sp>
        <p:nvSpPr>
          <p:cNvPr id="10" name="Subtitle 2"/>
          <p:cNvSpPr>
            <a:spLocks noGrp="1"/>
          </p:cNvSpPr>
          <p:nvPr>
            <p:ph type="subTitle" idx="1"/>
          </p:nvPr>
        </p:nvSpPr>
        <p:spPr>
          <a:xfrm>
            <a:off x="457200" y="3602038"/>
            <a:ext cx="6858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3287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2EB74A-5FC3-4344-8FF7-EF116739780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E41881-8612-0842-B2F9-5029B026B246}" type="slidenum">
              <a:rPr lang="en-US" smtClean="0"/>
              <a:t>‹#›</a:t>
            </a:fld>
            <a:endParaRPr lang="en-US"/>
          </a:p>
        </p:txBody>
      </p:sp>
    </p:spTree>
    <p:extLst>
      <p:ext uri="{BB962C8B-B14F-4D97-AF65-F5344CB8AC3E}">
        <p14:creationId xmlns:p14="http://schemas.microsoft.com/office/powerpoint/2010/main" val="3021094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2EB74A-5FC3-4344-8FF7-EF1167397809}"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E41881-8612-0842-B2F9-5029B026B246}" type="slidenum">
              <a:rPr lang="en-US" smtClean="0"/>
              <a:t>‹#›</a:t>
            </a:fld>
            <a:endParaRPr lang="en-US"/>
          </a:p>
        </p:txBody>
      </p:sp>
    </p:spTree>
    <p:extLst>
      <p:ext uri="{BB962C8B-B14F-4D97-AF65-F5344CB8AC3E}">
        <p14:creationId xmlns:p14="http://schemas.microsoft.com/office/powerpoint/2010/main" val="24433801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389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15565-90B7-4B48-82A9-E3239121F5E1}" type="datetimeFigureOut">
              <a:rPr lang="en-US" smtClean="0"/>
              <a:t>1/23/2019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3674879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3704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90E34-D6B9-C048-9708-6D40DDC11ECC}" type="datetimeFigureOut">
              <a:rPr lang="en-US" smtClean="0"/>
              <a:t>1/23/2019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65322759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2"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5752766" cy="1143000"/>
          </a:xfrm>
          <a:prstGeom prst="rect">
            <a:avLst/>
          </a:prstGeom>
        </p:spPr>
        <p:txBody>
          <a:bodyPr vert="horz" lIns="91440" tIns="45720" rIns="91440" bIns="45720" rtlCol="0" anchor="t">
            <a:normAutofit/>
          </a:bodyPr>
          <a:lstStyle/>
          <a:p>
            <a:r>
              <a:rPr lang="en-US" dirty="0"/>
              <a:t>Click to edit Master title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EB74A-5FC3-4344-8FF7-EF1167397809}" type="datetimeFigureOut">
              <a:rPr lang="en-US" smtClean="0"/>
              <a:t>1/23/2019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E41881-8612-0842-B2F9-5029B026B246}" type="slidenum">
              <a:rPr lang="en-US" smtClean="0"/>
              <a:t>‹#›</a:t>
            </a:fld>
            <a:endParaRPr lang="en-US"/>
          </a:p>
        </p:txBody>
      </p:sp>
    </p:spTree>
    <p:extLst>
      <p:ext uri="{BB962C8B-B14F-4D97-AF65-F5344CB8AC3E}">
        <p14:creationId xmlns:p14="http://schemas.microsoft.com/office/powerpoint/2010/main" val="385946033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7" r:id="rId3"/>
  </p:sldLayoutIdLst>
  <p:txStyles>
    <p:titleStyle>
      <a:lvl1pPr algn="l" defTabSz="4572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5724856" cy="1143000"/>
          </a:xfrm>
          <a:prstGeom prst="rect">
            <a:avLst/>
          </a:prstGeom>
        </p:spPr>
        <p:txBody>
          <a:bodyPr vert="horz" lIns="91440" tIns="45720" rIns="91440" bIns="45720" rtlCol="0" anchor="t">
            <a:normAutofit/>
          </a:bodyPr>
          <a:lstStyle/>
          <a:p>
            <a:r>
              <a:rPr lang="en-US" dirty="0"/>
              <a:t>Click to edit Master title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t"/>
          <a:lstStyle>
            <a:lvl1pPr algn="l">
              <a:lnSpc>
                <a:spcPct val="70000"/>
              </a:lnSpc>
              <a:defRPr sz="1200">
                <a:solidFill>
                  <a:schemeClr val="tx1">
                    <a:tint val="75000"/>
                  </a:schemeClr>
                </a:solidFill>
              </a:defRPr>
            </a:lvl1pPr>
          </a:lstStyle>
          <a:p>
            <a:fld id="{A4122823-AF0A-8B49-8F81-1F0CD098CE86}" type="datetimeFigureOut">
              <a:rPr lang="en-US" smtClean="0"/>
              <a:pPr/>
              <a:t>1/23/2019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a:lnSpc>
                <a:spcPct val="70000"/>
              </a:lnSpc>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t"/>
          <a:lstStyle>
            <a:lvl1pPr algn="r">
              <a:lnSpc>
                <a:spcPct val="70000"/>
              </a:lnSpc>
              <a:defRPr sz="1200">
                <a:solidFill>
                  <a:schemeClr val="tx1">
                    <a:tint val="75000"/>
                  </a:schemeClr>
                </a:solidFill>
              </a:defRPr>
            </a:lvl1pPr>
          </a:lstStyle>
          <a:p>
            <a:fld id="{AD1134D4-A390-EA42-BCF9-97CC83CBB361}" type="slidenum">
              <a:rPr lang="en-US" smtClean="0"/>
              <a:pPr/>
              <a:t>‹#›</a:t>
            </a:fld>
            <a:endParaRPr lang="en-US"/>
          </a:p>
        </p:txBody>
      </p:sp>
    </p:spTree>
    <p:extLst>
      <p:ext uri="{BB962C8B-B14F-4D97-AF65-F5344CB8AC3E}">
        <p14:creationId xmlns:p14="http://schemas.microsoft.com/office/powerpoint/2010/main" val="61951521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2" r:id="rId3"/>
  </p:sldLayoutIdLst>
  <p:txStyles>
    <p:titleStyle>
      <a:lvl1pPr algn="l" defTabSz="4572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5.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image" Target="../media/image41.em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977" y="932747"/>
            <a:ext cx="8632046" cy="2387600"/>
          </a:xfrm>
        </p:spPr>
        <p:txBody>
          <a:bodyPr>
            <a:noAutofit/>
          </a:bodyPr>
          <a:lstStyle/>
          <a:p>
            <a:r>
              <a:rPr lang="en-US" sz="4400" dirty="0"/>
              <a:t>Practical Aspects of Beamformers in Pediatric Epilepsy</a:t>
            </a:r>
          </a:p>
        </p:txBody>
      </p:sp>
      <p:sp>
        <p:nvSpPr>
          <p:cNvPr id="3" name="Subtitle 2"/>
          <p:cNvSpPr>
            <a:spLocks noGrp="1"/>
          </p:cNvSpPr>
          <p:nvPr>
            <p:ph type="subTitle" idx="1"/>
          </p:nvPr>
        </p:nvSpPr>
        <p:spPr>
          <a:xfrm>
            <a:off x="457200" y="4218634"/>
            <a:ext cx="6858000" cy="1655762"/>
          </a:xfrm>
        </p:spPr>
        <p:txBody>
          <a:bodyPr>
            <a:normAutofit fontScale="70000" lnSpcReduction="20000"/>
          </a:bodyPr>
          <a:lstStyle/>
          <a:p>
            <a:r>
              <a:rPr lang="en-US" dirty="0"/>
              <a:t>Jeffrey Tenney, MD, PhD</a:t>
            </a:r>
          </a:p>
          <a:p>
            <a:r>
              <a:rPr lang="en-US" dirty="0"/>
              <a:t>Associate Professor of Pediatrics, Neurology, and Neuroscience</a:t>
            </a:r>
          </a:p>
          <a:p>
            <a:r>
              <a:rPr lang="en-US" dirty="0"/>
              <a:t>Clinical Director, Magnetoencephalography Laboratory</a:t>
            </a:r>
          </a:p>
          <a:p>
            <a:r>
              <a:rPr lang="en-US" dirty="0"/>
              <a:t>Cincinnati Children’s Hospital Medical Center</a:t>
            </a:r>
          </a:p>
          <a:p>
            <a:r>
              <a:rPr lang="en-US" dirty="0"/>
              <a:t>University of Cincinnati School of Medicine</a:t>
            </a:r>
          </a:p>
          <a:p>
            <a:endParaRPr lang="en-US" dirty="0"/>
          </a:p>
        </p:txBody>
      </p:sp>
      <p:pic>
        <p:nvPicPr>
          <p:cNvPr id="5" name="Picture 4">
            <a:extLst>
              <a:ext uri="{FF2B5EF4-FFF2-40B4-BE49-F238E27FC236}">
                <a16:creationId xmlns:a16="http://schemas.microsoft.com/office/drawing/2014/main" id="{3D092C1C-AF9C-409B-832B-52CD842B351C}"/>
              </a:ext>
            </a:extLst>
          </p:cNvPr>
          <p:cNvPicPr>
            <a:picLocks noChangeAspect="1"/>
          </p:cNvPicPr>
          <p:nvPr/>
        </p:nvPicPr>
        <p:blipFill>
          <a:blip r:embed="rId2"/>
          <a:stretch>
            <a:fillRect/>
          </a:stretch>
        </p:blipFill>
        <p:spPr>
          <a:xfrm>
            <a:off x="1" y="0"/>
            <a:ext cx="4150608" cy="1927358"/>
          </a:xfrm>
          <a:prstGeom prst="rect">
            <a:avLst/>
          </a:prstGeom>
        </p:spPr>
      </p:pic>
    </p:spTree>
    <p:extLst>
      <p:ext uri="{BB962C8B-B14F-4D97-AF65-F5344CB8AC3E}">
        <p14:creationId xmlns:p14="http://schemas.microsoft.com/office/powerpoint/2010/main" val="1230510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Disadvantages</a:t>
            </a:r>
          </a:p>
        </p:txBody>
      </p:sp>
      <p:sp>
        <p:nvSpPr>
          <p:cNvPr id="3" name="Content Placeholder 2"/>
          <p:cNvSpPr>
            <a:spLocks noGrp="1"/>
          </p:cNvSpPr>
          <p:nvPr>
            <p:ph idx="1"/>
          </p:nvPr>
        </p:nvSpPr>
        <p:spPr>
          <a:xfrm>
            <a:off x="457200" y="1408056"/>
            <a:ext cx="8229600" cy="4370489"/>
          </a:xfrm>
        </p:spPr>
        <p:txBody>
          <a:bodyPr>
            <a:normAutofit/>
          </a:bodyPr>
          <a:lstStyle/>
          <a:p>
            <a:r>
              <a:rPr lang="en-US" dirty="0"/>
              <a:t>Fails with highly correlated distant sources</a:t>
            </a:r>
          </a:p>
          <a:p>
            <a:pPr lvl="1"/>
            <a:r>
              <a:rPr lang="en-US" dirty="0"/>
              <a:t>Auditory stimulus</a:t>
            </a:r>
          </a:p>
          <a:p>
            <a:pPr lvl="2"/>
            <a:r>
              <a:rPr lang="en-US" dirty="0"/>
              <a:t>Sub-selection of sensors?</a:t>
            </a:r>
          </a:p>
          <a:p>
            <a:pPr lvl="1"/>
            <a:r>
              <a:rPr lang="en-US" dirty="0"/>
              <a:t>Does epilepsy result in a “highly correlated” state?</a:t>
            </a:r>
          </a:p>
          <a:p>
            <a:pPr lvl="1"/>
            <a:endParaRPr lang="en-US" dirty="0"/>
          </a:p>
          <a:p>
            <a:endParaRPr lang="en-US" i="1" dirty="0"/>
          </a:p>
          <a:p>
            <a:endParaRPr lang="en-US" dirty="0"/>
          </a:p>
        </p:txBody>
      </p:sp>
    </p:spTree>
    <p:extLst>
      <p:ext uri="{BB962C8B-B14F-4D97-AF65-F5344CB8AC3E}">
        <p14:creationId xmlns:p14="http://schemas.microsoft.com/office/powerpoint/2010/main" val="1692519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Beamformers and Clinical Epilepsy</a:t>
            </a:r>
          </a:p>
        </p:txBody>
      </p:sp>
      <p:sp>
        <p:nvSpPr>
          <p:cNvPr id="3" name="Content Placeholder 2"/>
          <p:cNvSpPr>
            <a:spLocks noGrp="1"/>
          </p:cNvSpPr>
          <p:nvPr>
            <p:ph idx="1"/>
          </p:nvPr>
        </p:nvSpPr>
        <p:spPr>
          <a:xfrm>
            <a:off x="457200" y="1676353"/>
            <a:ext cx="8229600" cy="4370489"/>
          </a:xfrm>
        </p:spPr>
        <p:txBody>
          <a:bodyPr>
            <a:normAutofit/>
          </a:bodyPr>
          <a:lstStyle/>
          <a:p>
            <a:r>
              <a:rPr lang="en-US" sz="2800" dirty="0"/>
              <a:t>ACMEGS Clinical Practice Guideline. </a:t>
            </a:r>
            <a:r>
              <a:rPr lang="en-US" sz="1400" dirty="0"/>
              <a:t>(Bagic et al 2011) </a:t>
            </a:r>
          </a:p>
          <a:p>
            <a:pPr lvl="1"/>
            <a:endParaRPr lang="en-US" dirty="0"/>
          </a:p>
          <a:p>
            <a:endParaRPr lang="en-US" i="1" dirty="0"/>
          </a:p>
          <a:p>
            <a:endParaRPr lang="en-US" dirty="0"/>
          </a:p>
        </p:txBody>
      </p:sp>
      <p:pic>
        <p:nvPicPr>
          <p:cNvPr id="7" name="Picture 6">
            <a:extLst>
              <a:ext uri="{FF2B5EF4-FFF2-40B4-BE49-F238E27FC236}">
                <a16:creationId xmlns:a16="http://schemas.microsoft.com/office/drawing/2014/main" id="{C7213FB1-04EE-4BC8-B086-CACC3455DA30}"/>
              </a:ext>
            </a:extLst>
          </p:cNvPr>
          <p:cNvPicPr>
            <a:picLocks noChangeAspect="1"/>
          </p:cNvPicPr>
          <p:nvPr/>
        </p:nvPicPr>
        <p:blipFill>
          <a:blip r:embed="rId2"/>
          <a:stretch>
            <a:fillRect/>
          </a:stretch>
        </p:blipFill>
        <p:spPr>
          <a:xfrm>
            <a:off x="2619646" y="2620373"/>
            <a:ext cx="3904708" cy="1355943"/>
          </a:xfrm>
          <a:prstGeom prst="rect">
            <a:avLst/>
          </a:prstGeom>
        </p:spPr>
      </p:pic>
      <p:sp>
        <p:nvSpPr>
          <p:cNvPr id="8" name="Rectangle 7">
            <a:extLst>
              <a:ext uri="{FF2B5EF4-FFF2-40B4-BE49-F238E27FC236}">
                <a16:creationId xmlns:a16="http://schemas.microsoft.com/office/drawing/2014/main" id="{1700B307-8145-4262-AEEB-1BEDFD6D8517}"/>
              </a:ext>
            </a:extLst>
          </p:cNvPr>
          <p:cNvSpPr/>
          <p:nvPr/>
        </p:nvSpPr>
        <p:spPr>
          <a:xfrm>
            <a:off x="4287277" y="3153859"/>
            <a:ext cx="1171746" cy="147837"/>
          </a:xfrm>
          <a:prstGeom prst="rect">
            <a:avLst/>
          </a:prstGeom>
          <a:solidFill>
            <a:srgbClr val="FFFF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383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Beamformers </a:t>
            </a:r>
            <a:r>
              <a:rPr lang="en-US"/>
              <a:t>and Clinical </a:t>
            </a:r>
            <a:r>
              <a:rPr lang="en-US" dirty="0"/>
              <a:t>Epilepsy</a:t>
            </a:r>
          </a:p>
        </p:txBody>
      </p:sp>
      <p:sp>
        <p:nvSpPr>
          <p:cNvPr id="3" name="Content Placeholder 2"/>
          <p:cNvSpPr>
            <a:spLocks noGrp="1"/>
          </p:cNvSpPr>
          <p:nvPr>
            <p:ph idx="1"/>
          </p:nvPr>
        </p:nvSpPr>
        <p:spPr>
          <a:xfrm>
            <a:off x="457200" y="1408056"/>
            <a:ext cx="8229600" cy="4370489"/>
          </a:xfrm>
        </p:spPr>
        <p:txBody>
          <a:bodyPr>
            <a:normAutofit/>
          </a:bodyPr>
          <a:lstStyle/>
          <a:p>
            <a:r>
              <a:rPr lang="en-US" dirty="0"/>
              <a:t>SAM(</a:t>
            </a:r>
            <a:r>
              <a:rPr lang="en-US" i="1" dirty="0"/>
              <a:t>g</a:t>
            </a:r>
            <a:r>
              <a:rPr lang="en-US" i="1" baseline="-25000" dirty="0"/>
              <a:t>2</a:t>
            </a:r>
            <a:r>
              <a:rPr lang="en-US" dirty="0"/>
              <a:t>) is equivalent to ECD for localizing spikes with a single locus and good SNR. </a:t>
            </a:r>
            <a:r>
              <a:rPr lang="en-US" sz="1400" dirty="0"/>
              <a:t>(Robinson et al 2004, Kirsch et al 2006) </a:t>
            </a:r>
          </a:p>
          <a:p>
            <a:pPr lvl="1"/>
            <a:endParaRPr lang="en-US" dirty="0"/>
          </a:p>
          <a:p>
            <a:endParaRPr lang="en-US" i="1" dirty="0"/>
          </a:p>
          <a:p>
            <a:endParaRPr lang="en-US" dirty="0"/>
          </a:p>
        </p:txBody>
      </p:sp>
      <p:pic>
        <p:nvPicPr>
          <p:cNvPr id="4" name="Picture 3">
            <a:extLst>
              <a:ext uri="{FF2B5EF4-FFF2-40B4-BE49-F238E27FC236}">
                <a16:creationId xmlns:a16="http://schemas.microsoft.com/office/drawing/2014/main" id="{EABD46AB-80C1-484B-84F9-5704C8CD392F}"/>
              </a:ext>
            </a:extLst>
          </p:cNvPr>
          <p:cNvPicPr>
            <a:picLocks noChangeAspect="1"/>
          </p:cNvPicPr>
          <p:nvPr/>
        </p:nvPicPr>
        <p:blipFill>
          <a:blip r:embed="rId2"/>
          <a:stretch>
            <a:fillRect/>
          </a:stretch>
        </p:blipFill>
        <p:spPr>
          <a:xfrm>
            <a:off x="271036" y="3093629"/>
            <a:ext cx="2503949" cy="2181101"/>
          </a:xfrm>
          <a:prstGeom prst="rect">
            <a:avLst/>
          </a:prstGeom>
        </p:spPr>
      </p:pic>
      <p:pic>
        <p:nvPicPr>
          <p:cNvPr id="5" name="Picture 4">
            <a:extLst>
              <a:ext uri="{FF2B5EF4-FFF2-40B4-BE49-F238E27FC236}">
                <a16:creationId xmlns:a16="http://schemas.microsoft.com/office/drawing/2014/main" id="{EEFD1F37-D059-426D-9C9B-DE86C287B803}"/>
              </a:ext>
            </a:extLst>
          </p:cNvPr>
          <p:cNvPicPr>
            <a:picLocks noChangeAspect="1"/>
          </p:cNvPicPr>
          <p:nvPr/>
        </p:nvPicPr>
        <p:blipFill>
          <a:blip r:embed="rId3"/>
          <a:stretch>
            <a:fillRect/>
          </a:stretch>
        </p:blipFill>
        <p:spPr>
          <a:xfrm>
            <a:off x="2872545" y="3006021"/>
            <a:ext cx="2994484" cy="2356315"/>
          </a:xfrm>
          <a:prstGeom prst="rect">
            <a:avLst/>
          </a:prstGeom>
        </p:spPr>
      </p:pic>
      <p:pic>
        <p:nvPicPr>
          <p:cNvPr id="6" name="Picture 5">
            <a:extLst>
              <a:ext uri="{FF2B5EF4-FFF2-40B4-BE49-F238E27FC236}">
                <a16:creationId xmlns:a16="http://schemas.microsoft.com/office/drawing/2014/main" id="{435F28D0-9C1B-4329-8E5B-2BA5276E3579}"/>
              </a:ext>
            </a:extLst>
          </p:cNvPr>
          <p:cNvPicPr>
            <a:picLocks noChangeAspect="1"/>
          </p:cNvPicPr>
          <p:nvPr/>
        </p:nvPicPr>
        <p:blipFill>
          <a:blip r:embed="rId4"/>
          <a:stretch>
            <a:fillRect/>
          </a:stretch>
        </p:blipFill>
        <p:spPr>
          <a:xfrm>
            <a:off x="6127889" y="2702812"/>
            <a:ext cx="2822296" cy="2962731"/>
          </a:xfrm>
          <a:prstGeom prst="rect">
            <a:avLst/>
          </a:prstGeom>
        </p:spPr>
      </p:pic>
    </p:spTree>
    <p:extLst>
      <p:ext uri="{BB962C8B-B14F-4D97-AF65-F5344CB8AC3E}">
        <p14:creationId xmlns:p14="http://schemas.microsoft.com/office/powerpoint/2010/main" val="2508894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Beamformers and Clinical Epilepsy</a:t>
            </a:r>
          </a:p>
        </p:txBody>
      </p:sp>
      <p:sp>
        <p:nvSpPr>
          <p:cNvPr id="3" name="Content Placeholder 2"/>
          <p:cNvSpPr>
            <a:spLocks noGrp="1"/>
          </p:cNvSpPr>
          <p:nvPr>
            <p:ph idx="1"/>
          </p:nvPr>
        </p:nvSpPr>
        <p:spPr>
          <a:xfrm>
            <a:off x="301150" y="1736583"/>
            <a:ext cx="3225039" cy="4370489"/>
          </a:xfrm>
        </p:spPr>
        <p:txBody>
          <a:bodyPr>
            <a:normAutofit/>
          </a:bodyPr>
          <a:lstStyle/>
          <a:p>
            <a:r>
              <a:rPr lang="en-US" sz="1600" dirty="0"/>
              <a:t>MUSIC, SAM(</a:t>
            </a:r>
            <a:r>
              <a:rPr lang="en-US" sz="1600" i="1" dirty="0"/>
              <a:t>g</a:t>
            </a:r>
            <a:r>
              <a:rPr lang="en-US" sz="1600" i="1" baseline="-25000" dirty="0"/>
              <a:t>2</a:t>
            </a:r>
            <a:r>
              <a:rPr lang="en-US" sz="1600" dirty="0"/>
              <a:t>), and sLORETA have similar correlation with </a:t>
            </a:r>
            <a:r>
              <a:rPr lang="en-US" sz="1600" dirty="0" err="1"/>
              <a:t>ECoG</a:t>
            </a:r>
            <a:r>
              <a:rPr lang="en-US" sz="1600" dirty="0"/>
              <a:t> spikes.</a:t>
            </a:r>
          </a:p>
          <a:p>
            <a:r>
              <a:rPr lang="en-US" sz="1600" dirty="0"/>
              <a:t>Sensitivity varies with brain region.</a:t>
            </a:r>
          </a:p>
          <a:p>
            <a:r>
              <a:rPr lang="en-US" sz="1600" dirty="0"/>
              <a:t>Best results were found with MUSIC + SAM(</a:t>
            </a:r>
            <a:r>
              <a:rPr lang="en-US" sz="1600" i="1" dirty="0"/>
              <a:t>g</a:t>
            </a:r>
            <a:r>
              <a:rPr lang="en-US" sz="1600" i="1" baseline="-25000" dirty="0"/>
              <a:t>2</a:t>
            </a:r>
            <a:r>
              <a:rPr lang="en-US" sz="1600" dirty="0"/>
              <a:t>).</a:t>
            </a:r>
          </a:p>
          <a:p>
            <a:r>
              <a:rPr lang="en-US" sz="1600" dirty="0"/>
              <a:t>Concordance with </a:t>
            </a:r>
            <a:r>
              <a:rPr lang="en-US" sz="1600" dirty="0" err="1"/>
              <a:t>ECoG</a:t>
            </a:r>
            <a:r>
              <a:rPr lang="en-US" sz="1600" dirty="0"/>
              <a:t> doubles when models are combined.</a:t>
            </a:r>
          </a:p>
          <a:p>
            <a:r>
              <a:rPr lang="en-US" sz="1600" dirty="0"/>
              <a:t>Recommended to use two complimentary methods. </a:t>
            </a:r>
            <a:r>
              <a:rPr lang="en-US" sz="1200" dirty="0"/>
              <a:t>(de </a:t>
            </a:r>
            <a:r>
              <a:rPr lang="en-US" sz="1200" dirty="0" err="1"/>
              <a:t>Gooijer</a:t>
            </a:r>
            <a:r>
              <a:rPr lang="en-US" sz="1200" dirty="0"/>
              <a:t>-van de </a:t>
            </a:r>
            <a:r>
              <a:rPr lang="en-US" sz="1200" dirty="0" err="1"/>
              <a:t>Groep</a:t>
            </a:r>
            <a:r>
              <a:rPr lang="en-US" sz="1200" dirty="0"/>
              <a:t> et al, 2012) </a:t>
            </a:r>
          </a:p>
          <a:p>
            <a:pPr marL="457200" lvl="1" indent="0">
              <a:buNone/>
            </a:pPr>
            <a:endParaRPr lang="en-US" sz="2400" dirty="0"/>
          </a:p>
          <a:p>
            <a:endParaRPr lang="en-US" sz="2800" i="1" dirty="0"/>
          </a:p>
          <a:p>
            <a:endParaRPr lang="en-US" sz="2800" dirty="0"/>
          </a:p>
        </p:txBody>
      </p:sp>
      <p:pic>
        <p:nvPicPr>
          <p:cNvPr id="6" name="Picture 5">
            <a:extLst>
              <a:ext uri="{FF2B5EF4-FFF2-40B4-BE49-F238E27FC236}">
                <a16:creationId xmlns:a16="http://schemas.microsoft.com/office/drawing/2014/main" id="{8679F289-F4AD-47CF-B1FC-118959B43F80}"/>
              </a:ext>
            </a:extLst>
          </p:cNvPr>
          <p:cNvPicPr>
            <a:picLocks noChangeAspect="1"/>
          </p:cNvPicPr>
          <p:nvPr/>
        </p:nvPicPr>
        <p:blipFill>
          <a:blip r:embed="rId2"/>
          <a:stretch>
            <a:fillRect/>
          </a:stretch>
        </p:blipFill>
        <p:spPr>
          <a:xfrm>
            <a:off x="3526189" y="1605172"/>
            <a:ext cx="5415162" cy="1842577"/>
          </a:xfrm>
          <a:prstGeom prst="rect">
            <a:avLst/>
          </a:prstGeom>
        </p:spPr>
      </p:pic>
      <p:pic>
        <p:nvPicPr>
          <p:cNvPr id="7" name="Picture 6">
            <a:extLst>
              <a:ext uri="{FF2B5EF4-FFF2-40B4-BE49-F238E27FC236}">
                <a16:creationId xmlns:a16="http://schemas.microsoft.com/office/drawing/2014/main" id="{1DE591B4-1D53-49EB-90D5-809B304D03E9}"/>
              </a:ext>
            </a:extLst>
          </p:cNvPr>
          <p:cNvPicPr>
            <a:picLocks noChangeAspect="1"/>
          </p:cNvPicPr>
          <p:nvPr/>
        </p:nvPicPr>
        <p:blipFill>
          <a:blip r:embed="rId3"/>
          <a:stretch>
            <a:fillRect/>
          </a:stretch>
        </p:blipFill>
        <p:spPr>
          <a:xfrm>
            <a:off x="3526189" y="3635283"/>
            <a:ext cx="5415162" cy="1836756"/>
          </a:xfrm>
          <a:prstGeom prst="rect">
            <a:avLst/>
          </a:prstGeom>
        </p:spPr>
      </p:pic>
    </p:spTree>
    <p:extLst>
      <p:ext uri="{BB962C8B-B14F-4D97-AF65-F5344CB8AC3E}">
        <p14:creationId xmlns:p14="http://schemas.microsoft.com/office/powerpoint/2010/main" val="1901902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Beamformers and Clinical Epilepsy</a:t>
            </a:r>
          </a:p>
        </p:txBody>
      </p:sp>
      <p:sp>
        <p:nvSpPr>
          <p:cNvPr id="3" name="Content Placeholder 2"/>
          <p:cNvSpPr>
            <a:spLocks noGrp="1"/>
          </p:cNvSpPr>
          <p:nvPr>
            <p:ph idx="1"/>
          </p:nvPr>
        </p:nvSpPr>
        <p:spPr>
          <a:xfrm>
            <a:off x="566710" y="1484675"/>
            <a:ext cx="3468696" cy="4370489"/>
          </a:xfrm>
        </p:spPr>
        <p:txBody>
          <a:bodyPr>
            <a:normAutofit/>
          </a:bodyPr>
          <a:lstStyle/>
          <a:p>
            <a:r>
              <a:rPr lang="en-US" sz="1800" dirty="0"/>
              <a:t>Beamformer analysis may distinguish subregions of spiking based on timing of virtual sensor waveforms.</a:t>
            </a:r>
          </a:p>
          <a:p>
            <a:endParaRPr lang="en-US" sz="1800" dirty="0"/>
          </a:p>
          <a:p>
            <a:r>
              <a:rPr lang="en-US" sz="1800" dirty="0"/>
              <a:t>Differences in timing may be seen by visual inspection and may reveal networks of spread.</a:t>
            </a:r>
            <a:r>
              <a:rPr lang="en-US" sz="1400" dirty="0"/>
              <a:t>(</a:t>
            </a:r>
            <a:r>
              <a:rPr lang="en-US" sz="1200" dirty="0"/>
              <a:t>Rose et al, 2013) </a:t>
            </a:r>
          </a:p>
          <a:p>
            <a:pPr marL="457200" lvl="1" indent="0">
              <a:buNone/>
            </a:pPr>
            <a:endParaRPr lang="en-US" sz="2400" dirty="0"/>
          </a:p>
          <a:p>
            <a:endParaRPr lang="en-US" sz="2800" i="1" dirty="0"/>
          </a:p>
          <a:p>
            <a:endParaRPr lang="en-US" sz="2800" dirty="0"/>
          </a:p>
        </p:txBody>
      </p:sp>
      <p:pic>
        <p:nvPicPr>
          <p:cNvPr id="4" name="Picture 3">
            <a:extLst>
              <a:ext uri="{FF2B5EF4-FFF2-40B4-BE49-F238E27FC236}">
                <a16:creationId xmlns:a16="http://schemas.microsoft.com/office/drawing/2014/main" id="{5D96BAAC-264C-4D09-9135-3735C1E07FCD}"/>
              </a:ext>
            </a:extLst>
          </p:cNvPr>
          <p:cNvPicPr>
            <a:picLocks noChangeAspect="1"/>
          </p:cNvPicPr>
          <p:nvPr/>
        </p:nvPicPr>
        <p:blipFill>
          <a:blip r:embed="rId2"/>
          <a:stretch>
            <a:fillRect/>
          </a:stretch>
        </p:blipFill>
        <p:spPr>
          <a:xfrm>
            <a:off x="4326434" y="1110289"/>
            <a:ext cx="4508204" cy="5747711"/>
          </a:xfrm>
          <a:prstGeom prst="rect">
            <a:avLst/>
          </a:prstGeom>
        </p:spPr>
      </p:pic>
    </p:spTree>
    <p:extLst>
      <p:ext uri="{BB962C8B-B14F-4D97-AF65-F5344CB8AC3E}">
        <p14:creationId xmlns:p14="http://schemas.microsoft.com/office/powerpoint/2010/main" val="2470404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Beamformers and Clinical Epilepsy</a:t>
            </a:r>
          </a:p>
        </p:txBody>
      </p:sp>
      <p:sp>
        <p:nvSpPr>
          <p:cNvPr id="3" name="Content Placeholder 2"/>
          <p:cNvSpPr>
            <a:spLocks noGrp="1"/>
          </p:cNvSpPr>
          <p:nvPr>
            <p:ph idx="1"/>
          </p:nvPr>
        </p:nvSpPr>
        <p:spPr>
          <a:xfrm>
            <a:off x="71083" y="1245380"/>
            <a:ext cx="3534066" cy="5196616"/>
          </a:xfrm>
        </p:spPr>
        <p:txBody>
          <a:bodyPr>
            <a:normAutofit/>
          </a:bodyPr>
          <a:lstStyle/>
          <a:p>
            <a:r>
              <a:rPr lang="en-US" sz="1400" dirty="0"/>
              <a:t>ECD dipole/scanning, current density reconstructions, and beamforming methods compared. </a:t>
            </a:r>
            <a:r>
              <a:rPr lang="en-US" sz="1100" dirty="0"/>
              <a:t>(Tenney et al, 2014) </a:t>
            </a:r>
          </a:p>
          <a:p>
            <a:endParaRPr lang="en-US" sz="1400" dirty="0"/>
          </a:p>
          <a:p>
            <a:r>
              <a:rPr lang="en-US" sz="1400" dirty="0"/>
              <a:t>32 pediatric patients w/ </a:t>
            </a:r>
            <a:r>
              <a:rPr lang="en-US" sz="1400" dirty="0" err="1"/>
              <a:t>iEEG</a:t>
            </a:r>
            <a:r>
              <a:rPr lang="en-US" sz="1400" dirty="0"/>
              <a:t>, resective surgery, and clinical outcome at 24 mo. </a:t>
            </a:r>
          </a:p>
          <a:p>
            <a:endParaRPr lang="en-US" sz="1400" dirty="0"/>
          </a:p>
          <a:p>
            <a:r>
              <a:rPr lang="en-US" sz="1400" dirty="0"/>
              <a:t>SAM(</a:t>
            </a:r>
            <a:r>
              <a:rPr lang="en-US" sz="1400" i="1" dirty="0"/>
              <a:t>g</a:t>
            </a:r>
            <a:r>
              <a:rPr lang="en-US" sz="1400" i="1" baseline="-25000" dirty="0"/>
              <a:t>2</a:t>
            </a:r>
            <a:r>
              <a:rPr lang="en-US" sz="1400" dirty="0"/>
              <a:t>) most accurate but no significant differences between methods.</a:t>
            </a:r>
          </a:p>
          <a:p>
            <a:endParaRPr lang="en-US" sz="1100" dirty="0"/>
          </a:p>
          <a:p>
            <a:r>
              <a:rPr lang="en-US" sz="1400" dirty="0"/>
              <a:t>PPV highest for ECD (57%) and MUSIC (62%).</a:t>
            </a:r>
          </a:p>
          <a:p>
            <a:endParaRPr lang="en-US" sz="1400" dirty="0"/>
          </a:p>
          <a:p>
            <a:r>
              <a:rPr lang="en-US" sz="1400" dirty="0"/>
              <a:t>NPV highest for SAM(</a:t>
            </a:r>
            <a:r>
              <a:rPr lang="en-US" sz="1400" i="1" dirty="0"/>
              <a:t>g</a:t>
            </a:r>
            <a:r>
              <a:rPr lang="en-US" sz="1400" i="1" baseline="-25000" dirty="0"/>
              <a:t>2</a:t>
            </a:r>
            <a:r>
              <a:rPr lang="en-US" sz="1400" dirty="0"/>
              <a:t>)-VS (83%).</a:t>
            </a:r>
          </a:p>
          <a:p>
            <a:pPr marL="457200" lvl="1" indent="0">
              <a:buNone/>
            </a:pPr>
            <a:endParaRPr lang="en-US" sz="1800" dirty="0"/>
          </a:p>
          <a:p>
            <a:endParaRPr lang="en-US" sz="2000" i="1" dirty="0"/>
          </a:p>
          <a:p>
            <a:endParaRPr lang="en-US" sz="2000" dirty="0"/>
          </a:p>
        </p:txBody>
      </p:sp>
      <p:pic>
        <p:nvPicPr>
          <p:cNvPr id="6" name="Picture 5">
            <a:extLst>
              <a:ext uri="{FF2B5EF4-FFF2-40B4-BE49-F238E27FC236}">
                <a16:creationId xmlns:a16="http://schemas.microsoft.com/office/drawing/2014/main" id="{A42F1518-D01D-421C-87A5-2DB03C52B18A}"/>
              </a:ext>
            </a:extLst>
          </p:cNvPr>
          <p:cNvPicPr>
            <a:picLocks noChangeAspect="1"/>
          </p:cNvPicPr>
          <p:nvPr/>
        </p:nvPicPr>
        <p:blipFill>
          <a:blip r:embed="rId2"/>
          <a:stretch>
            <a:fillRect/>
          </a:stretch>
        </p:blipFill>
        <p:spPr>
          <a:xfrm>
            <a:off x="3843372" y="1000462"/>
            <a:ext cx="4605204" cy="2605569"/>
          </a:xfrm>
          <a:prstGeom prst="rect">
            <a:avLst/>
          </a:prstGeom>
        </p:spPr>
      </p:pic>
      <p:pic>
        <p:nvPicPr>
          <p:cNvPr id="7" name="Picture 6">
            <a:extLst>
              <a:ext uri="{FF2B5EF4-FFF2-40B4-BE49-F238E27FC236}">
                <a16:creationId xmlns:a16="http://schemas.microsoft.com/office/drawing/2014/main" id="{D3312F19-8E79-40B6-AEC8-014AA296011A}"/>
              </a:ext>
            </a:extLst>
          </p:cNvPr>
          <p:cNvPicPr>
            <a:picLocks noChangeAspect="1"/>
          </p:cNvPicPr>
          <p:nvPr/>
        </p:nvPicPr>
        <p:blipFill>
          <a:blip r:embed="rId3"/>
          <a:stretch>
            <a:fillRect/>
          </a:stretch>
        </p:blipFill>
        <p:spPr>
          <a:xfrm>
            <a:off x="4797011" y="3915651"/>
            <a:ext cx="2697925" cy="2875031"/>
          </a:xfrm>
          <a:prstGeom prst="rect">
            <a:avLst/>
          </a:prstGeom>
        </p:spPr>
      </p:pic>
      <p:pic>
        <p:nvPicPr>
          <p:cNvPr id="8" name="Picture 7">
            <a:extLst>
              <a:ext uri="{FF2B5EF4-FFF2-40B4-BE49-F238E27FC236}">
                <a16:creationId xmlns:a16="http://schemas.microsoft.com/office/drawing/2014/main" id="{9B161EA4-82E6-4ABA-A8A4-15BD7644CBCE}"/>
              </a:ext>
            </a:extLst>
          </p:cNvPr>
          <p:cNvPicPr>
            <a:picLocks noChangeAspect="1"/>
          </p:cNvPicPr>
          <p:nvPr/>
        </p:nvPicPr>
        <p:blipFill>
          <a:blip r:embed="rId4"/>
          <a:stretch>
            <a:fillRect/>
          </a:stretch>
        </p:blipFill>
        <p:spPr>
          <a:xfrm>
            <a:off x="3843372" y="3567125"/>
            <a:ext cx="4605204" cy="241794"/>
          </a:xfrm>
          <a:prstGeom prst="rect">
            <a:avLst/>
          </a:prstGeom>
        </p:spPr>
      </p:pic>
    </p:spTree>
    <p:extLst>
      <p:ext uri="{BB962C8B-B14F-4D97-AF65-F5344CB8AC3E}">
        <p14:creationId xmlns:p14="http://schemas.microsoft.com/office/powerpoint/2010/main" val="3994526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059"/>
            <a:ext cx="8229600" cy="1143000"/>
          </a:xfrm>
        </p:spPr>
        <p:txBody>
          <a:bodyPr>
            <a:normAutofit fontScale="90000"/>
          </a:bodyPr>
          <a:lstStyle/>
          <a:p>
            <a:r>
              <a:rPr lang="en-US" dirty="0"/>
              <a:t>Beamformers and Clinical Epilepsy</a:t>
            </a:r>
            <a:br>
              <a:rPr lang="en-US" dirty="0"/>
            </a:br>
            <a:r>
              <a:rPr lang="en-US" dirty="0"/>
              <a:t>Clinical Case</a:t>
            </a:r>
          </a:p>
        </p:txBody>
      </p:sp>
      <p:sp>
        <p:nvSpPr>
          <p:cNvPr id="3" name="Content Placeholder 2"/>
          <p:cNvSpPr>
            <a:spLocks noGrp="1"/>
          </p:cNvSpPr>
          <p:nvPr>
            <p:ph idx="1"/>
          </p:nvPr>
        </p:nvSpPr>
        <p:spPr>
          <a:xfrm>
            <a:off x="457200" y="1704893"/>
            <a:ext cx="8070980" cy="4370489"/>
          </a:xfrm>
        </p:spPr>
        <p:txBody>
          <a:bodyPr>
            <a:normAutofit/>
          </a:bodyPr>
          <a:lstStyle/>
          <a:p>
            <a:r>
              <a:rPr lang="en-US" sz="1800" dirty="0"/>
              <a:t>16mo F w/ TSC-1</a:t>
            </a:r>
          </a:p>
          <a:p>
            <a:endParaRPr lang="en-US" sz="1800" dirty="0"/>
          </a:p>
          <a:p>
            <a:r>
              <a:rPr lang="en-US" sz="1800" dirty="0"/>
              <a:t>Semiology:  </a:t>
            </a:r>
            <a:r>
              <a:rPr lang="en-US" sz="1800" dirty="0">
                <a:ea typeface="Tahoma" panose="020B0604030504040204" pitchFamily="34" charset="0"/>
                <a:cs typeface="Tahoma" panose="020B0604030504040204" pitchFamily="34" charset="0"/>
              </a:rPr>
              <a:t> Behavioral arrest, tonic stiffening of left face, odd laugh, then bilateral extension of arms (Left often greater than Right), associated with repetitive head drops and trunk flexions (spasms).  Longest seizure 30 seconds. </a:t>
            </a:r>
            <a:r>
              <a:rPr lang="en-US" sz="1800" dirty="0"/>
              <a:t>Frequency: 8/day.</a:t>
            </a:r>
          </a:p>
          <a:p>
            <a:endParaRPr lang="en-US" sz="1800" dirty="0"/>
          </a:p>
          <a:p>
            <a:r>
              <a:rPr lang="en-US" sz="1800" dirty="0"/>
              <a:t>AEDs: TPM, VGB</a:t>
            </a:r>
          </a:p>
          <a:p>
            <a:endParaRPr lang="en-US" sz="1800" dirty="0"/>
          </a:p>
          <a:p>
            <a:r>
              <a:rPr lang="en-US" sz="1800" dirty="0"/>
              <a:t>Interictal EEG: RT and RP epileptiform discharges, RF/RT slowing</a:t>
            </a:r>
          </a:p>
          <a:p>
            <a:endParaRPr lang="en-US" sz="1800" dirty="0"/>
          </a:p>
          <a:p>
            <a:r>
              <a:rPr lang="en-US" sz="1800" dirty="0"/>
              <a:t>Ictal EEG: RT/RP sharply contoured rhythmic delta</a:t>
            </a:r>
          </a:p>
          <a:p>
            <a:pPr marL="457200" lvl="1" indent="0">
              <a:buNone/>
            </a:pPr>
            <a:endParaRPr lang="en-US" sz="2400" dirty="0"/>
          </a:p>
          <a:p>
            <a:endParaRPr lang="en-US" sz="2800" i="1" dirty="0"/>
          </a:p>
          <a:p>
            <a:endParaRPr lang="en-US" sz="2800" dirty="0"/>
          </a:p>
        </p:txBody>
      </p:sp>
    </p:spTree>
    <p:extLst>
      <p:ext uri="{BB962C8B-B14F-4D97-AF65-F5344CB8AC3E}">
        <p14:creationId xmlns:p14="http://schemas.microsoft.com/office/powerpoint/2010/main" val="1548727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648"/>
            <a:ext cx="8229600" cy="1143000"/>
          </a:xfrm>
        </p:spPr>
        <p:txBody>
          <a:bodyPr>
            <a:normAutofit fontScale="90000"/>
          </a:bodyPr>
          <a:lstStyle/>
          <a:p>
            <a:r>
              <a:rPr lang="en-US" dirty="0"/>
              <a:t>Beamformers and Clinical Epilepsy</a:t>
            </a:r>
            <a:br>
              <a:rPr lang="en-US" dirty="0"/>
            </a:br>
            <a:r>
              <a:rPr lang="en-US" dirty="0"/>
              <a:t>Clinical Case</a:t>
            </a:r>
          </a:p>
        </p:txBody>
      </p:sp>
      <p:sp>
        <p:nvSpPr>
          <p:cNvPr id="3" name="Content Placeholder 2"/>
          <p:cNvSpPr>
            <a:spLocks noGrp="1"/>
          </p:cNvSpPr>
          <p:nvPr>
            <p:ph idx="1"/>
          </p:nvPr>
        </p:nvSpPr>
        <p:spPr>
          <a:xfrm>
            <a:off x="457200" y="1600860"/>
            <a:ext cx="8070980" cy="4370489"/>
          </a:xfrm>
        </p:spPr>
        <p:txBody>
          <a:bodyPr>
            <a:normAutofit/>
          </a:bodyPr>
          <a:lstStyle/>
          <a:p>
            <a:pPr marL="457200" lvl="1" indent="0">
              <a:buNone/>
            </a:pPr>
            <a:endParaRPr lang="en-US" sz="2400" dirty="0"/>
          </a:p>
          <a:p>
            <a:endParaRPr lang="en-US" sz="2800" i="1" dirty="0"/>
          </a:p>
          <a:p>
            <a:endParaRPr lang="en-US" sz="2800" dirty="0"/>
          </a:p>
        </p:txBody>
      </p:sp>
      <p:pic>
        <p:nvPicPr>
          <p:cNvPr id="4" name="Picture 3">
            <a:extLst>
              <a:ext uri="{FF2B5EF4-FFF2-40B4-BE49-F238E27FC236}">
                <a16:creationId xmlns:a16="http://schemas.microsoft.com/office/drawing/2014/main" id="{B2A40AA3-3257-41A0-8A28-C7DABBB1AB53}"/>
              </a:ext>
            </a:extLst>
          </p:cNvPr>
          <p:cNvPicPr>
            <a:picLocks noChangeAspect="1"/>
          </p:cNvPicPr>
          <p:nvPr/>
        </p:nvPicPr>
        <p:blipFill>
          <a:blip r:embed="rId2"/>
          <a:stretch>
            <a:fillRect/>
          </a:stretch>
        </p:blipFill>
        <p:spPr>
          <a:xfrm>
            <a:off x="1084139" y="1675028"/>
            <a:ext cx="6975722" cy="4307691"/>
          </a:xfrm>
          <a:prstGeom prst="rect">
            <a:avLst/>
          </a:prstGeom>
        </p:spPr>
      </p:pic>
    </p:spTree>
    <p:extLst>
      <p:ext uri="{BB962C8B-B14F-4D97-AF65-F5344CB8AC3E}">
        <p14:creationId xmlns:p14="http://schemas.microsoft.com/office/powerpoint/2010/main" val="2456510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157"/>
            <a:ext cx="8229600" cy="1143000"/>
          </a:xfrm>
        </p:spPr>
        <p:txBody>
          <a:bodyPr>
            <a:normAutofit fontScale="90000"/>
          </a:bodyPr>
          <a:lstStyle/>
          <a:p>
            <a:r>
              <a:rPr lang="en-US" dirty="0"/>
              <a:t>Beamformers and Clinical Epilepsy</a:t>
            </a:r>
            <a:br>
              <a:rPr lang="en-US" dirty="0"/>
            </a:br>
            <a:r>
              <a:rPr lang="en-US" dirty="0"/>
              <a:t>Clinical Case</a:t>
            </a:r>
          </a:p>
        </p:txBody>
      </p:sp>
      <p:sp>
        <p:nvSpPr>
          <p:cNvPr id="3" name="Content Placeholder 2"/>
          <p:cNvSpPr>
            <a:spLocks noGrp="1"/>
          </p:cNvSpPr>
          <p:nvPr>
            <p:ph idx="1"/>
          </p:nvPr>
        </p:nvSpPr>
        <p:spPr>
          <a:xfrm>
            <a:off x="457200" y="1600860"/>
            <a:ext cx="8070980" cy="4370489"/>
          </a:xfrm>
        </p:spPr>
        <p:txBody>
          <a:bodyPr>
            <a:normAutofit/>
          </a:bodyPr>
          <a:lstStyle/>
          <a:p>
            <a:pPr marL="457200" lvl="1" indent="0">
              <a:buNone/>
            </a:pPr>
            <a:endParaRPr lang="en-US" sz="2400" dirty="0"/>
          </a:p>
          <a:p>
            <a:endParaRPr lang="en-US" sz="2800" i="1" dirty="0"/>
          </a:p>
          <a:p>
            <a:endParaRPr lang="en-US" sz="2800" dirty="0"/>
          </a:p>
        </p:txBody>
      </p:sp>
      <p:pic>
        <p:nvPicPr>
          <p:cNvPr id="5" name="Picture 4">
            <a:extLst>
              <a:ext uri="{FF2B5EF4-FFF2-40B4-BE49-F238E27FC236}">
                <a16:creationId xmlns:a16="http://schemas.microsoft.com/office/drawing/2014/main" id="{EEE06E33-79A9-4313-A707-3A6CBC5454E0}"/>
              </a:ext>
            </a:extLst>
          </p:cNvPr>
          <p:cNvPicPr>
            <a:picLocks noChangeAspect="1"/>
          </p:cNvPicPr>
          <p:nvPr/>
        </p:nvPicPr>
        <p:blipFill>
          <a:blip r:embed="rId2"/>
          <a:stretch>
            <a:fillRect/>
          </a:stretch>
        </p:blipFill>
        <p:spPr>
          <a:xfrm>
            <a:off x="1147106" y="1682991"/>
            <a:ext cx="6849787" cy="4229923"/>
          </a:xfrm>
          <a:prstGeom prst="rect">
            <a:avLst/>
          </a:prstGeom>
        </p:spPr>
      </p:pic>
    </p:spTree>
    <p:extLst>
      <p:ext uri="{BB962C8B-B14F-4D97-AF65-F5344CB8AC3E}">
        <p14:creationId xmlns:p14="http://schemas.microsoft.com/office/powerpoint/2010/main" val="3603223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251"/>
            <a:ext cx="8229600" cy="1143000"/>
          </a:xfrm>
        </p:spPr>
        <p:txBody>
          <a:bodyPr>
            <a:normAutofit fontScale="90000"/>
          </a:bodyPr>
          <a:lstStyle/>
          <a:p>
            <a:r>
              <a:rPr lang="en-US" dirty="0"/>
              <a:t>Beamformers and Clinical Epilepsy</a:t>
            </a:r>
            <a:br>
              <a:rPr lang="en-US" dirty="0"/>
            </a:br>
            <a:r>
              <a:rPr lang="en-US" dirty="0"/>
              <a:t>Clinical Case</a:t>
            </a:r>
          </a:p>
        </p:txBody>
      </p:sp>
      <p:sp>
        <p:nvSpPr>
          <p:cNvPr id="3" name="Content Placeholder 2"/>
          <p:cNvSpPr>
            <a:spLocks noGrp="1"/>
          </p:cNvSpPr>
          <p:nvPr>
            <p:ph idx="1"/>
          </p:nvPr>
        </p:nvSpPr>
        <p:spPr>
          <a:xfrm>
            <a:off x="457200" y="1600860"/>
            <a:ext cx="8070980" cy="4370489"/>
          </a:xfrm>
        </p:spPr>
        <p:txBody>
          <a:bodyPr>
            <a:normAutofit/>
          </a:bodyPr>
          <a:lstStyle/>
          <a:p>
            <a:pPr marL="457200" lvl="1" indent="0">
              <a:buNone/>
            </a:pPr>
            <a:endParaRPr lang="en-US" sz="2400" dirty="0"/>
          </a:p>
          <a:p>
            <a:endParaRPr lang="en-US" sz="2800" i="1" dirty="0"/>
          </a:p>
          <a:p>
            <a:endParaRPr lang="en-US" sz="2800" dirty="0"/>
          </a:p>
        </p:txBody>
      </p:sp>
      <p:pic>
        <p:nvPicPr>
          <p:cNvPr id="4" name="Picture 3">
            <a:extLst>
              <a:ext uri="{FF2B5EF4-FFF2-40B4-BE49-F238E27FC236}">
                <a16:creationId xmlns:a16="http://schemas.microsoft.com/office/drawing/2014/main" id="{9127BD58-A62A-4492-A4A6-CD2090E5FECC}"/>
              </a:ext>
            </a:extLst>
          </p:cNvPr>
          <p:cNvPicPr>
            <a:picLocks noChangeAspect="1"/>
          </p:cNvPicPr>
          <p:nvPr/>
        </p:nvPicPr>
        <p:blipFill>
          <a:blip r:embed="rId2"/>
          <a:stretch>
            <a:fillRect/>
          </a:stretch>
        </p:blipFill>
        <p:spPr>
          <a:xfrm>
            <a:off x="1624920" y="2218893"/>
            <a:ext cx="3352267" cy="3495790"/>
          </a:xfrm>
          <a:prstGeom prst="rect">
            <a:avLst/>
          </a:prstGeom>
        </p:spPr>
      </p:pic>
      <p:pic>
        <p:nvPicPr>
          <p:cNvPr id="6" name="Picture 5">
            <a:extLst>
              <a:ext uri="{FF2B5EF4-FFF2-40B4-BE49-F238E27FC236}">
                <a16:creationId xmlns:a16="http://schemas.microsoft.com/office/drawing/2014/main" id="{FB663F19-1A19-4677-B1C6-415C8CB68EDD}"/>
              </a:ext>
            </a:extLst>
          </p:cNvPr>
          <p:cNvPicPr>
            <a:picLocks noChangeAspect="1"/>
          </p:cNvPicPr>
          <p:nvPr/>
        </p:nvPicPr>
        <p:blipFill>
          <a:blip r:embed="rId3"/>
          <a:stretch>
            <a:fillRect/>
          </a:stretch>
        </p:blipFill>
        <p:spPr>
          <a:xfrm>
            <a:off x="4977187" y="2218894"/>
            <a:ext cx="2908421" cy="3495790"/>
          </a:xfrm>
          <a:prstGeom prst="rect">
            <a:avLst/>
          </a:prstGeom>
        </p:spPr>
      </p:pic>
      <p:sp>
        <p:nvSpPr>
          <p:cNvPr id="7" name="Content Placeholder 2">
            <a:extLst>
              <a:ext uri="{FF2B5EF4-FFF2-40B4-BE49-F238E27FC236}">
                <a16:creationId xmlns:a16="http://schemas.microsoft.com/office/drawing/2014/main" id="{1AF3EB7D-57C0-4518-90C4-843A8A4A73A1}"/>
              </a:ext>
            </a:extLst>
          </p:cNvPr>
          <p:cNvSpPr txBox="1">
            <a:spLocks/>
          </p:cNvSpPr>
          <p:nvPr/>
        </p:nvSpPr>
        <p:spPr>
          <a:xfrm>
            <a:off x="609600" y="1714928"/>
            <a:ext cx="8070980" cy="7490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Multifocal tubers</a:t>
            </a:r>
          </a:p>
          <a:p>
            <a:pPr marL="457200" lvl="1" indent="0">
              <a:buFont typeface="Arial"/>
              <a:buNone/>
            </a:pPr>
            <a:endParaRPr lang="en-US" sz="2400" dirty="0"/>
          </a:p>
          <a:p>
            <a:endParaRPr lang="en-US" sz="2800" i="1" dirty="0"/>
          </a:p>
          <a:p>
            <a:endParaRPr lang="en-US" sz="2800" dirty="0"/>
          </a:p>
        </p:txBody>
      </p:sp>
    </p:spTree>
    <p:extLst>
      <p:ext uri="{BB962C8B-B14F-4D97-AF65-F5344CB8AC3E}">
        <p14:creationId xmlns:p14="http://schemas.microsoft.com/office/powerpoint/2010/main" val="780606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What is beamforming?</a:t>
            </a:r>
          </a:p>
          <a:p>
            <a:r>
              <a:rPr lang="en-US" dirty="0"/>
              <a:t>Advantages and disadvantages</a:t>
            </a:r>
          </a:p>
          <a:p>
            <a:r>
              <a:rPr lang="en-US" dirty="0"/>
              <a:t>Beamformers and clinical epilepsy</a:t>
            </a:r>
          </a:p>
          <a:p>
            <a:pPr lvl="1"/>
            <a:r>
              <a:rPr lang="en-US" dirty="0"/>
              <a:t>Review of literature</a:t>
            </a:r>
          </a:p>
          <a:p>
            <a:pPr lvl="1"/>
            <a:r>
              <a:rPr lang="en-US" dirty="0"/>
              <a:t>Clinical examples</a:t>
            </a:r>
          </a:p>
          <a:p>
            <a:r>
              <a:rPr lang="en-US" dirty="0"/>
              <a:t>The future of beamformers</a:t>
            </a:r>
          </a:p>
          <a:p>
            <a:endParaRPr lang="en-US" dirty="0"/>
          </a:p>
        </p:txBody>
      </p:sp>
      <p:sp>
        <p:nvSpPr>
          <p:cNvPr id="4" name="AutoShape 2" descr="Image result for no math">
            <a:extLst>
              <a:ext uri="{FF2B5EF4-FFF2-40B4-BE49-F238E27FC236}">
                <a16:creationId xmlns:a16="http://schemas.microsoft.com/office/drawing/2014/main" id="{9483010C-CA45-419C-9767-D70109193A8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no-math-included">
            <a:extLst>
              <a:ext uri="{FF2B5EF4-FFF2-40B4-BE49-F238E27FC236}">
                <a16:creationId xmlns:a16="http://schemas.microsoft.com/office/drawing/2014/main" id="{3D1D3305-74C8-4B92-A79C-3C0F93751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4" y="5315138"/>
            <a:ext cx="1473455" cy="12682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490601-6EF4-459C-B501-AC83C3F29A57}"/>
              </a:ext>
            </a:extLst>
          </p:cNvPr>
          <p:cNvSpPr txBox="1"/>
          <p:nvPr/>
        </p:nvSpPr>
        <p:spPr>
          <a:xfrm>
            <a:off x="0" y="6505220"/>
            <a:ext cx="2382733" cy="184666"/>
          </a:xfrm>
          <a:prstGeom prst="rect">
            <a:avLst/>
          </a:prstGeom>
          <a:noFill/>
        </p:spPr>
        <p:txBody>
          <a:bodyPr wrap="square" rtlCol="0">
            <a:spAutoFit/>
          </a:bodyPr>
          <a:lstStyle/>
          <a:p>
            <a:r>
              <a:rPr lang="en-US" sz="600" dirty="0"/>
              <a:t>https://independentseminarblog.com/author/maxydu/</a:t>
            </a:r>
          </a:p>
        </p:txBody>
      </p:sp>
    </p:spTree>
    <p:extLst>
      <p:ext uri="{BB962C8B-B14F-4D97-AF65-F5344CB8AC3E}">
        <p14:creationId xmlns:p14="http://schemas.microsoft.com/office/powerpoint/2010/main" val="1646236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026"/>
            <a:ext cx="8229600" cy="1143000"/>
          </a:xfrm>
        </p:spPr>
        <p:txBody>
          <a:bodyPr>
            <a:normAutofit fontScale="90000"/>
          </a:bodyPr>
          <a:lstStyle/>
          <a:p>
            <a:r>
              <a:rPr lang="en-US" dirty="0"/>
              <a:t>Beamformers and Clinical Epilepsy</a:t>
            </a:r>
            <a:br>
              <a:rPr lang="en-US" dirty="0"/>
            </a:br>
            <a:r>
              <a:rPr lang="en-US" dirty="0"/>
              <a:t>Clinical Case</a:t>
            </a:r>
          </a:p>
        </p:txBody>
      </p:sp>
      <p:sp>
        <p:nvSpPr>
          <p:cNvPr id="3" name="Content Placeholder 2"/>
          <p:cNvSpPr>
            <a:spLocks noGrp="1"/>
          </p:cNvSpPr>
          <p:nvPr>
            <p:ph idx="1"/>
          </p:nvPr>
        </p:nvSpPr>
        <p:spPr>
          <a:xfrm>
            <a:off x="457200" y="1600860"/>
            <a:ext cx="8070980" cy="4370489"/>
          </a:xfrm>
        </p:spPr>
        <p:txBody>
          <a:bodyPr>
            <a:normAutofit/>
          </a:bodyPr>
          <a:lstStyle/>
          <a:p>
            <a:pPr marL="457200" lvl="1" indent="0">
              <a:buNone/>
            </a:pPr>
            <a:endParaRPr lang="en-US" sz="2400" dirty="0"/>
          </a:p>
          <a:p>
            <a:endParaRPr lang="en-US" sz="2800" i="1" dirty="0"/>
          </a:p>
          <a:p>
            <a:endParaRPr lang="en-US" sz="2800" dirty="0"/>
          </a:p>
        </p:txBody>
      </p:sp>
      <p:sp>
        <p:nvSpPr>
          <p:cNvPr id="7" name="Content Placeholder 2">
            <a:extLst>
              <a:ext uri="{FF2B5EF4-FFF2-40B4-BE49-F238E27FC236}">
                <a16:creationId xmlns:a16="http://schemas.microsoft.com/office/drawing/2014/main" id="{1AF3EB7D-57C0-4518-90C4-843A8A4A73A1}"/>
              </a:ext>
            </a:extLst>
          </p:cNvPr>
          <p:cNvSpPr txBox="1">
            <a:spLocks/>
          </p:cNvSpPr>
          <p:nvPr/>
        </p:nvSpPr>
        <p:spPr>
          <a:xfrm>
            <a:off x="609600" y="1534243"/>
            <a:ext cx="8070980" cy="7490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SISCOM - RT</a:t>
            </a:r>
          </a:p>
          <a:p>
            <a:pPr marL="457200" lvl="1" indent="0">
              <a:buFont typeface="Arial"/>
              <a:buNone/>
            </a:pPr>
            <a:endParaRPr lang="en-US" sz="2400" dirty="0"/>
          </a:p>
          <a:p>
            <a:endParaRPr lang="en-US" sz="2800" i="1" dirty="0"/>
          </a:p>
          <a:p>
            <a:endParaRPr lang="en-US" sz="2800" dirty="0"/>
          </a:p>
        </p:txBody>
      </p:sp>
      <p:pic>
        <p:nvPicPr>
          <p:cNvPr id="9" name="Picture 2">
            <a:extLst>
              <a:ext uri="{FF2B5EF4-FFF2-40B4-BE49-F238E27FC236}">
                <a16:creationId xmlns:a16="http://schemas.microsoft.com/office/drawing/2014/main" id="{5977852E-B55A-4EC2-BD72-8923528E7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329" y="1888275"/>
            <a:ext cx="6447341" cy="4835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4367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0270340-4C1B-4878-8249-B7941C0E8B47}"/>
              </a:ext>
            </a:extLst>
          </p:cNvPr>
          <p:cNvSpPr/>
          <p:nvPr/>
        </p:nvSpPr>
        <p:spPr>
          <a:xfrm>
            <a:off x="457200" y="1100565"/>
            <a:ext cx="8341847" cy="56101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88026"/>
            <a:ext cx="8229600" cy="1143000"/>
          </a:xfrm>
        </p:spPr>
        <p:txBody>
          <a:bodyPr>
            <a:normAutofit fontScale="90000"/>
          </a:bodyPr>
          <a:lstStyle/>
          <a:p>
            <a:r>
              <a:rPr lang="en-US" dirty="0"/>
              <a:t>Beamformers and Clinical Epilepsy</a:t>
            </a:r>
            <a:br>
              <a:rPr lang="en-US" dirty="0"/>
            </a:br>
            <a:r>
              <a:rPr lang="en-US" dirty="0"/>
              <a:t>Clinical Case</a:t>
            </a:r>
          </a:p>
        </p:txBody>
      </p:sp>
      <p:sp>
        <p:nvSpPr>
          <p:cNvPr id="3" name="Content Placeholder 2"/>
          <p:cNvSpPr>
            <a:spLocks noGrp="1"/>
          </p:cNvSpPr>
          <p:nvPr>
            <p:ph idx="1"/>
          </p:nvPr>
        </p:nvSpPr>
        <p:spPr>
          <a:xfrm>
            <a:off x="457200" y="1600860"/>
            <a:ext cx="8070980" cy="4370489"/>
          </a:xfrm>
        </p:spPr>
        <p:txBody>
          <a:bodyPr>
            <a:normAutofit/>
          </a:bodyPr>
          <a:lstStyle/>
          <a:p>
            <a:pPr marL="457200" lvl="1" indent="0">
              <a:buNone/>
            </a:pPr>
            <a:endParaRPr lang="en-US" sz="2400" dirty="0"/>
          </a:p>
          <a:p>
            <a:endParaRPr lang="en-US" sz="2800" i="1" dirty="0"/>
          </a:p>
          <a:p>
            <a:endParaRPr lang="en-US" sz="2800" dirty="0"/>
          </a:p>
        </p:txBody>
      </p:sp>
      <p:pic>
        <p:nvPicPr>
          <p:cNvPr id="5" name="Picture 4">
            <a:extLst>
              <a:ext uri="{FF2B5EF4-FFF2-40B4-BE49-F238E27FC236}">
                <a16:creationId xmlns:a16="http://schemas.microsoft.com/office/drawing/2014/main" id="{88F29F14-8972-4149-A276-BF0713C2C2B5}"/>
              </a:ext>
            </a:extLst>
          </p:cNvPr>
          <p:cNvPicPr>
            <a:picLocks noChangeAspect="1"/>
          </p:cNvPicPr>
          <p:nvPr/>
        </p:nvPicPr>
        <p:blipFill>
          <a:blip r:embed="rId2"/>
          <a:stretch>
            <a:fillRect/>
          </a:stretch>
        </p:blipFill>
        <p:spPr>
          <a:xfrm>
            <a:off x="1081256" y="1033910"/>
            <a:ext cx="7197623" cy="5610103"/>
          </a:xfrm>
          <a:prstGeom prst="rect">
            <a:avLst/>
          </a:prstGeom>
        </p:spPr>
      </p:pic>
    </p:spTree>
    <p:extLst>
      <p:ext uri="{BB962C8B-B14F-4D97-AF65-F5344CB8AC3E}">
        <p14:creationId xmlns:p14="http://schemas.microsoft.com/office/powerpoint/2010/main" val="1325526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0270340-4C1B-4878-8249-B7941C0E8B47}"/>
              </a:ext>
            </a:extLst>
          </p:cNvPr>
          <p:cNvSpPr/>
          <p:nvPr/>
        </p:nvSpPr>
        <p:spPr>
          <a:xfrm>
            <a:off x="457200" y="1100565"/>
            <a:ext cx="8341847" cy="56101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88026"/>
            <a:ext cx="8229600" cy="1143000"/>
          </a:xfrm>
        </p:spPr>
        <p:txBody>
          <a:bodyPr>
            <a:normAutofit fontScale="90000"/>
          </a:bodyPr>
          <a:lstStyle/>
          <a:p>
            <a:r>
              <a:rPr lang="en-US" dirty="0"/>
              <a:t>Beamformers and Clinical Epilepsy</a:t>
            </a:r>
            <a:br>
              <a:rPr lang="en-US" dirty="0"/>
            </a:br>
            <a:r>
              <a:rPr lang="en-US" dirty="0"/>
              <a:t>Clinical Case</a:t>
            </a:r>
          </a:p>
        </p:txBody>
      </p:sp>
      <p:sp>
        <p:nvSpPr>
          <p:cNvPr id="3" name="Content Placeholder 2"/>
          <p:cNvSpPr>
            <a:spLocks noGrp="1"/>
          </p:cNvSpPr>
          <p:nvPr>
            <p:ph idx="1"/>
          </p:nvPr>
        </p:nvSpPr>
        <p:spPr>
          <a:xfrm>
            <a:off x="457200" y="1600860"/>
            <a:ext cx="8070980" cy="4370489"/>
          </a:xfrm>
        </p:spPr>
        <p:txBody>
          <a:bodyPr>
            <a:normAutofit/>
          </a:bodyPr>
          <a:lstStyle/>
          <a:p>
            <a:pPr marL="457200" lvl="1" indent="0">
              <a:buNone/>
            </a:pPr>
            <a:endParaRPr lang="en-US" sz="2400" dirty="0"/>
          </a:p>
          <a:p>
            <a:endParaRPr lang="en-US" sz="2800" i="1" dirty="0"/>
          </a:p>
          <a:p>
            <a:endParaRPr lang="en-US" sz="2800" dirty="0"/>
          </a:p>
        </p:txBody>
      </p:sp>
      <p:pic>
        <p:nvPicPr>
          <p:cNvPr id="4" name="Picture 3">
            <a:extLst>
              <a:ext uri="{FF2B5EF4-FFF2-40B4-BE49-F238E27FC236}">
                <a16:creationId xmlns:a16="http://schemas.microsoft.com/office/drawing/2014/main" id="{AF15F8D6-7458-4D2A-B54C-9E8C9C62C61D}"/>
              </a:ext>
            </a:extLst>
          </p:cNvPr>
          <p:cNvPicPr>
            <a:picLocks noChangeAspect="1"/>
          </p:cNvPicPr>
          <p:nvPr/>
        </p:nvPicPr>
        <p:blipFill>
          <a:blip r:embed="rId2"/>
          <a:stretch>
            <a:fillRect/>
          </a:stretch>
        </p:blipFill>
        <p:spPr>
          <a:xfrm>
            <a:off x="824055" y="1335725"/>
            <a:ext cx="7495890" cy="5439827"/>
          </a:xfrm>
          <a:prstGeom prst="rect">
            <a:avLst/>
          </a:prstGeom>
        </p:spPr>
      </p:pic>
    </p:spTree>
    <p:extLst>
      <p:ext uri="{BB962C8B-B14F-4D97-AF65-F5344CB8AC3E}">
        <p14:creationId xmlns:p14="http://schemas.microsoft.com/office/powerpoint/2010/main" val="159272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0270340-4C1B-4878-8249-B7941C0E8B47}"/>
              </a:ext>
            </a:extLst>
          </p:cNvPr>
          <p:cNvSpPr/>
          <p:nvPr/>
        </p:nvSpPr>
        <p:spPr>
          <a:xfrm>
            <a:off x="457200" y="1100565"/>
            <a:ext cx="8341847" cy="56101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88026"/>
            <a:ext cx="8229600" cy="1143000"/>
          </a:xfrm>
        </p:spPr>
        <p:txBody>
          <a:bodyPr>
            <a:normAutofit fontScale="90000"/>
          </a:bodyPr>
          <a:lstStyle/>
          <a:p>
            <a:r>
              <a:rPr lang="en-US" dirty="0"/>
              <a:t>Beamformers and Clinical Epilepsy</a:t>
            </a:r>
            <a:br>
              <a:rPr lang="en-US" dirty="0"/>
            </a:br>
            <a:r>
              <a:rPr lang="en-US" dirty="0"/>
              <a:t>Clinical Case</a:t>
            </a:r>
          </a:p>
        </p:txBody>
      </p:sp>
      <p:sp>
        <p:nvSpPr>
          <p:cNvPr id="3" name="Content Placeholder 2"/>
          <p:cNvSpPr>
            <a:spLocks noGrp="1"/>
          </p:cNvSpPr>
          <p:nvPr>
            <p:ph idx="1"/>
          </p:nvPr>
        </p:nvSpPr>
        <p:spPr>
          <a:xfrm>
            <a:off x="457200" y="1600860"/>
            <a:ext cx="8070980" cy="4370489"/>
          </a:xfrm>
        </p:spPr>
        <p:txBody>
          <a:bodyPr>
            <a:normAutofit/>
          </a:bodyPr>
          <a:lstStyle/>
          <a:p>
            <a:pPr marL="457200" lvl="1" indent="0">
              <a:buNone/>
            </a:pPr>
            <a:endParaRPr lang="en-US" sz="2400" dirty="0"/>
          </a:p>
          <a:p>
            <a:endParaRPr lang="en-US" sz="2800" i="1" dirty="0"/>
          </a:p>
          <a:p>
            <a:endParaRPr lang="en-US" sz="2800" dirty="0"/>
          </a:p>
        </p:txBody>
      </p:sp>
      <p:pic>
        <p:nvPicPr>
          <p:cNvPr id="5" name="Picture 4">
            <a:extLst>
              <a:ext uri="{FF2B5EF4-FFF2-40B4-BE49-F238E27FC236}">
                <a16:creationId xmlns:a16="http://schemas.microsoft.com/office/drawing/2014/main" id="{4C56DE4D-1105-49CF-818A-A3045579A7C9}"/>
              </a:ext>
            </a:extLst>
          </p:cNvPr>
          <p:cNvPicPr>
            <a:picLocks noChangeAspect="1"/>
          </p:cNvPicPr>
          <p:nvPr/>
        </p:nvPicPr>
        <p:blipFill>
          <a:blip r:embed="rId2"/>
          <a:stretch>
            <a:fillRect/>
          </a:stretch>
        </p:blipFill>
        <p:spPr>
          <a:xfrm>
            <a:off x="615820" y="1086094"/>
            <a:ext cx="7742284" cy="5769506"/>
          </a:xfrm>
          <a:prstGeom prst="rect">
            <a:avLst/>
          </a:prstGeom>
        </p:spPr>
      </p:pic>
    </p:spTree>
    <p:extLst>
      <p:ext uri="{BB962C8B-B14F-4D97-AF65-F5344CB8AC3E}">
        <p14:creationId xmlns:p14="http://schemas.microsoft.com/office/powerpoint/2010/main" val="1065031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0270340-4C1B-4878-8249-B7941C0E8B47}"/>
              </a:ext>
            </a:extLst>
          </p:cNvPr>
          <p:cNvSpPr/>
          <p:nvPr/>
        </p:nvSpPr>
        <p:spPr>
          <a:xfrm>
            <a:off x="457200" y="1100565"/>
            <a:ext cx="8341847" cy="56101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88026"/>
            <a:ext cx="8229600" cy="1143000"/>
          </a:xfrm>
        </p:spPr>
        <p:txBody>
          <a:bodyPr>
            <a:normAutofit fontScale="90000"/>
          </a:bodyPr>
          <a:lstStyle/>
          <a:p>
            <a:r>
              <a:rPr lang="en-US" dirty="0"/>
              <a:t>Beamformers and Clinical Epilepsy</a:t>
            </a:r>
            <a:br>
              <a:rPr lang="en-US" dirty="0"/>
            </a:br>
            <a:r>
              <a:rPr lang="en-US" dirty="0"/>
              <a:t>Clinical Case</a:t>
            </a:r>
          </a:p>
        </p:txBody>
      </p:sp>
      <p:sp>
        <p:nvSpPr>
          <p:cNvPr id="3" name="Content Placeholder 2"/>
          <p:cNvSpPr>
            <a:spLocks noGrp="1"/>
          </p:cNvSpPr>
          <p:nvPr>
            <p:ph idx="1"/>
          </p:nvPr>
        </p:nvSpPr>
        <p:spPr>
          <a:xfrm>
            <a:off x="457200" y="1600860"/>
            <a:ext cx="8070980" cy="4370489"/>
          </a:xfrm>
        </p:spPr>
        <p:txBody>
          <a:bodyPr>
            <a:normAutofit/>
          </a:bodyPr>
          <a:lstStyle/>
          <a:p>
            <a:pPr marL="457200" lvl="1" indent="0">
              <a:buNone/>
            </a:pPr>
            <a:endParaRPr lang="en-US" sz="2400" dirty="0"/>
          </a:p>
          <a:p>
            <a:endParaRPr lang="en-US" sz="2800" i="1" dirty="0"/>
          </a:p>
          <a:p>
            <a:endParaRPr lang="en-US" sz="2800" dirty="0"/>
          </a:p>
        </p:txBody>
      </p:sp>
      <p:pic>
        <p:nvPicPr>
          <p:cNvPr id="4" name="Picture 3">
            <a:extLst>
              <a:ext uri="{FF2B5EF4-FFF2-40B4-BE49-F238E27FC236}">
                <a16:creationId xmlns:a16="http://schemas.microsoft.com/office/drawing/2014/main" id="{D8DA81E4-2325-4FD5-ABDF-863C9D06AEAE}"/>
              </a:ext>
            </a:extLst>
          </p:cNvPr>
          <p:cNvPicPr>
            <a:picLocks noChangeAspect="1"/>
          </p:cNvPicPr>
          <p:nvPr/>
        </p:nvPicPr>
        <p:blipFill>
          <a:blip r:embed="rId2"/>
          <a:stretch>
            <a:fillRect/>
          </a:stretch>
        </p:blipFill>
        <p:spPr>
          <a:xfrm>
            <a:off x="962310" y="1361389"/>
            <a:ext cx="7331626" cy="5493116"/>
          </a:xfrm>
          <a:prstGeom prst="rect">
            <a:avLst/>
          </a:prstGeom>
        </p:spPr>
      </p:pic>
    </p:spTree>
    <p:extLst>
      <p:ext uri="{BB962C8B-B14F-4D97-AF65-F5344CB8AC3E}">
        <p14:creationId xmlns:p14="http://schemas.microsoft.com/office/powerpoint/2010/main" val="2077995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393"/>
            <a:ext cx="8229600" cy="1143000"/>
          </a:xfrm>
        </p:spPr>
        <p:txBody>
          <a:bodyPr>
            <a:normAutofit fontScale="90000"/>
          </a:bodyPr>
          <a:lstStyle/>
          <a:p>
            <a:r>
              <a:rPr lang="en-US" dirty="0"/>
              <a:t>Beamformers and Clinical Epilepsy</a:t>
            </a:r>
            <a:br>
              <a:rPr lang="en-US" dirty="0"/>
            </a:br>
            <a:r>
              <a:rPr lang="en-US" dirty="0"/>
              <a:t>Clinical Case</a:t>
            </a:r>
          </a:p>
        </p:txBody>
      </p:sp>
      <p:sp>
        <p:nvSpPr>
          <p:cNvPr id="6" name="Content Placeholder 2">
            <a:extLst>
              <a:ext uri="{FF2B5EF4-FFF2-40B4-BE49-F238E27FC236}">
                <a16:creationId xmlns:a16="http://schemas.microsoft.com/office/drawing/2014/main" id="{ADF1EC04-7494-408D-B286-3693E5CB7A0E}"/>
              </a:ext>
            </a:extLst>
          </p:cNvPr>
          <p:cNvSpPr txBox="1">
            <a:spLocks/>
          </p:cNvSpPr>
          <p:nvPr/>
        </p:nvSpPr>
        <p:spPr>
          <a:xfrm>
            <a:off x="609600" y="1925284"/>
            <a:ext cx="8070980" cy="3694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Hypothesis: SOZ in peri-</a:t>
            </a:r>
            <a:r>
              <a:rPr lang="en-US" sz="2000" dirty="0" err="1"/>
              <a:t>tuberal</a:t>
            </a:r>
            <a:r>
              <a:rPr lang="en-US" sz="2000" dirty="0"/>
              <a:t> region of right temporal tuber</a:t>
            </a:r>
          </a:p>
          <a:p>
            <a:endParaRPr lang="en-US" sz="2000" dirty="0"/>
          </a:p>
          <a:p>
            <a:r>
              <a:rPr lang="en-US" sz="2000" dirty="0"/>
              <a:t>Right anterior temporal lobectomy w/ pre/post </a:t>
            </a:r>
            <a:r>
              <a:rPr lang="en-US" sz="2000" dirty="0" err="1"/>
              <a:t>ECoG</a:t>
            </a:r>
            <a:r>
              <a:rPr lang="en-US" sz="2000" dirty="0"/>
              <a:t> + hippocampal depth</a:t>
            </a:r>
          </a:p>
          <a:p>
            <a:pPr lvl="1"/>
            <a:r>
              <a:rPr lang="en-US" sz="1600" dirty="0"/>
              <a:t>R anterior temporal and hippocampal spikes seen</a:t>
            </a:r>
          </a:p>
          <a:p>
            <a:endParaRPr lang="en-US" sz="2000" dirty="0"/>
          </a:p>
          <a:p>
            <a:r>
              <a:rPr lang="en-US" sz="2000" dirty="0"/>
              <a:t>Seizure free x 13 months</a:t>
            </a:r>
          </a:p>
          <a:p>
            <a:pPr marL="457200" lvl="1" indent="0">
              <a:buFont typeface="Arial"/>
              <a:buNone/>
            </a:pPr>
            <a:endParaRPr lang="en-US" sz="3200" dirty="0"/>
          </a:p>
          <a:p>
            <a:endParaRPr lang="en-US" sz="3600" i="1" dirty="0"/>
          </a:p>
          <a:p>
            <a:endParaRPr lang="en-US" sz="3600" dirty="0"/>
          </a:p>
        </p:txBody>
      </p:sp>
    </p:spTree>
    <p:extLst>
      <p:ext uri="{BB962C8B-B14F-4D97-AF65-F5344CB8AC3E}">
        <p14:creationId xmlns:p14="http://schemas.microsoft.com/office/powerpoint/2010/main" val="297136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393"/>
            <a:ext cx="8229600" cy="1143000"/>
          </a:xfrm>
        </p:spPr>
        <p:txBody>
          <a:bodyPr>
            <a:normAutofit/>
          </a:bodyPr>
          <a:lstStyle/>
          <a:p>
            <a:r>
              <a:rPr lang="en-US" dirty="0"/>
              <a:t>The Future of Beamformers</a:t>
            </a:r>
          </a:p>
        </p:txBody>
      </p:sp>
      <p:sp>
        <p:nvSpPr>
          <p:cNvPr id="6" name="Content Placeholder 2">
            <a:extLst>
              <a:ext uri="{FF2B5EF4-FFF2-40B4-BE49-F238E27FC236}">
                <a16:creationId xmlns:a16="http://schemas.microsoft.com/office/drawing/2014/main" id="{ADF1EC04-7494-408D-B286-3693E5CB7A0E}"/>
              </a:ext>
            </a:extLst>
          </p:cNvPr>
          <p:cNvSpPr txBox="1">
            <a:spLocks/>
          </p:cNvSpPr>
          <p:nvPr/>
        </p:nvSpPr>
        <p:spPr>
          <a:xfrm>
            <a:off x="143985" y="1581594"/>
            <a:ext cx="2924585" cy="3694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VS placed around epileptic spikes (based on ECD) and contralateral (unaffected) hemisphere. </a:t>
            </a:r>
          </a:p>
          <a:p>
            <a:endParaRPr lang="en-US" sz="1600" dirty="0"/>
          </a:p>
          <a:p>
            <a:r>
              <a:rPr lang="en-US" sz="1600" dirty="0"/>
              <a:t>VS and physical MEG sensors reviewed for HFOs.</a:t>
            </a:r>
          </a:p>
          <a:p>
            <a:endParaRPr lang="en-US" sz="1600" dirty="0"/>
          </a:p>
          <a:p>
            <a:r>
              <a:rPr lang="en-US" sz="1600" dirty="0"/>
              <a:t>Beamformer-based VS analysis may identify HFOs not seen in physical sensors </a:t>
            </a:r>
            <a:r>
              <a:rPr lang="en-US" sz="1200" dirty="0"/>
              <a:t>(van Klink et al, 2016)</a:t>
            </a:r>
            <a:r>
              <a:rPr lang="en-US" sz="1600" dirty="0"/>
              <a:t>.</a:t>
            </a:r>
          </a:p>
          <a:p>
            <a:pPr marL="457200" lvl="1" indent="0">
              <a:buFont typeface="Arial"/>
              <a:buNone/>
            </a:pPr>
            <a:endParaRPr lang="en-US" sz="2400" dirty="0"/>
          </a:p>
          <a:p>
            <a:endParaRPr lang="en-US" sz="2800" i="1" dirty="0"/>
          </a:p>
          <a:p>
            <a:endParaRPr lang="en-US" sz="2800" dirty="0"/>
          </a:p>
        </p:txBody>
      </p:sp>
      <p:pic>
        <p:nvPicPr>
          <p:cNvPr id="3" name="Picture 2">
            <a:extLst>
              <a:ext uri="{FF2B5EF4-FFF2-40B4-BE49-F238E27FC236}">
                <a16:creationId xmlns:a16="http://schemas.microsoft.com/office/drawing/2014/main" id="{3D5915B4-E5C7-45E2-A643-FA9569DAC84D}"/>
              </a:ext>
            </a:extLst>
          </p:cNvPr>
          <p:cNvPicPr>
            <a:picLocks noChangeAspect="1"/>
          </p:cNvPicPr>
          <p:nvPr/>
        </p:nvPicPr>
        <p:blipFill>
          <a:blip r:embed="rId2"/>
          <a:stretch>
            <a:fillRect/>
          </a:stretch>
        </p:blipFill>
        <p:spPr>
          <a:xfrm>
            <a:off x="6110900" y="2383426"/>
            <a:ext cx="3033100" cy="2091144"/>
          </a:xfrm>
          <a:prstGeom prst="rect">
            <a:avLst/>
          </a:prstGeom>
        </p:spPr>
      </p:pic>
      <p:pic>
        <p:nvPicPr>
          <p:cNvPr id="4" name="Picture 3">
            <a:extLst>
              <a:ext uri="{FF2B5EF4-FFF2-40B4-BE49-F238E27FC236}">
                <a16:creationId xmlns:a16="http://schemas.microsoft.com/office/drawing/2014/main" id="{799322A3-18B6-4688-A393-3EBEC7BE7D54}"/>
              </a:ext>
            </a:extLst>
          </p:cNvPr>
          <p:cNvPicPr>
            <a:picLocks noChangeAspect="1"/>
          </p:cNvPicPr>
          <p:nvPr/>
        </p:nvPicPr>
        <p:blipFill>
          <a:blip r:embed="rId3"/>
          <a:stretch>
            <a:fillRect/>
          </a:stretch>
        </p:blipFill>
        <p:spPr>
          <a:xfrm>
            <a:off x="3251425" y="1196209"/>
            <a:ext cx="2722047" cy="4465579"/>
          </a:xfrm>
          <a:prstGeom prst="rect">
            <a:avLst/>
          </a:prstGeom>
        </p:spPr>
      </p:pic>
    </p:spTree>
    <p:extLst>
      <p:ext uri="{BB962C8B-B14F-4D97-AF65-F5344CB8AC3E}">
        <p14:creationId xmlns:p14="http://schemas.microsoft.com/office/powerpoint/2010/main" val="3141604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393"/>
            <a:ext cx="8229600" cy="1143000"/>
          </a:xfrm>
        </p:spPr>
        <p:txBody>
          <a:bodyPr>
            <a:normAutofit/>
          </a:bodyPr>
          <a:lstStyle/>
          <a:p>
            <a:r>
              <a:rPr lang="en-US" dirty="0"/>
              <a:t>The Future of Beamformers</a:t>
            </a:r>
          </a:p>
        </p:txBody>
      </p:sp>
      <p:sp>
        <p:nvSpPr>
          <p:cNvPr id="6" name="Content Placeholder 2">
            <a:extLst>
              <a:ext uri="{FF2B5EF4-FFF2-40B4-BE49-F238E27FC236}">
                <a16:creationId xmlns:a16="http://schemas.microsoft.com/office/drawing/2014/main" id="{ADF1EC04-7494-408D-B286-3693E5CB7A0E}"/>
              </a:ext>
            </a:extLst>
          </p:cNvPr>
          <p:cNvSpPr txBox="1">
            <a:spLocks/>
          </p:cNvSpPr>
          <p:nvPr/>
        </p:nvSpPr>
        <p:spPr>
          <a:xfrm>
            <a:off x="143985" y="1581594"/>
            <a:ext cx="2924585" cy="446557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~2400 VS placed in symmetric GM.</a:t>
            </a:r>
          </a:p>
          <a:p>
            <a:endParaRPr lang="en-US" sz="1600" dirty="0"/>
          </a:p>
          <a:p>
            <a:r>
              <a:rPr lang="en-US" sz="1600" dirty="0"/>
              <a:t>Automatic ripple detection method.</a:t>
            </a:r>
          </a:p>
          <a:p>
            <a:endParaRPr lang="en-US" sz="1600" dirty="0"/>
          </a:p>
          <a:p>
            <a:r>
              <a:rPr lang="en-US" sz="1600" dirty="0"/>
              <a:t>Ripples identified in 16/25 patients, 14/16 with good/moderate concordance with MEG spikes.</a:t>
            </a:r>
          </a:p>
          <a:p>
            <a:endParaRPr lang="en-US" sz="1600" dirty="0"/>
          </a:p>
          <a:p>
            <a:r>
              <a:rPr lang="en-US" sz="1600" dirty="0"/>
              <a:t>6/8 patients with good concordance between ripple region and resection </a:t>
            </a:r>
            <a:r>
              <a:rPr lang="en-US" sz="1200" dirty="0"/>
              <a:t>(van Klink et al, 2017)</a:t>
            </a:r>
            <a:r>
              <a:rPr lang="en-US" sz="1600" dirty="0"/>
              <a:t>.</a:t>
            </a:r>
          </a:p>
          <a:p>
            <a:pPr marL="457200" lvl="1" indent="0">
              <a:buFont typeface="Arial"/>
              <a:buNone/>
            </a:pPr>
            <a:endParaRPr lang="en-US" sz="2400" dirty="0"/>
          </a:p>
          <a:p>
            <a:endParaRPr lang="en-US" sz="2800" i="1" dirty="0"/>
          </a:p>
          <a:p>
            <a:endParaRPr lang="en-US" sz="2800" dirty="0"/>
          </a:p>
        </p:txBody>
      </p:sp>
      <p:pic>
        <p:nvPicPr>
          <p:cNvPr id="5" name="Picture 4">
            <a:extLst>
              <a:ext uri="{FF2B5EF4-FFF2-40B4-BE49-F238E27FC236}">
                <a16:creationId xmlns:a16="http://schemas.microsoft.com/office/drawing/2014/main" id="{D05215CC-D7A6-4461-8B52-E0562987B157}"/>
              </a:ext>
            </a:extLst>
          </p:cNvPr>
          <p:cNvPicPr>
            <a:picLocks noChangeAspect="1"/>
          </p:cNvPicPr>
          <p:nvPr/>
        </p:nvPicPr>
        <p:blipFill>
          <a:blip r:embed="rId2"/>
          <a:stretch>
            <a:fillRect/>
          </a:stretch>
        </p:blipFill>
        <p:spPr>
          <a:xfrm>
            <a:off x="3949312" y="1326393"/>
            <a:ext cx="4252240" cy="1374175"/>
          </a:xfrm>
          <a:prstGeom prst="rect">
            <a:avLst/>
          </a:prstGeom>
        </p:spPr>
      </p:pic>
      <p:pic>
        <p:nvPicPr>
          <p:cNvPr id="7" name="Picture 6">
            <a:extLst>
              <a:ext uri="{FF2B5EF4-FFF2-40B4-BE49-F238E27FC236}">
                <a16:creationId xmlns:a16="http://schemas.microsoft.com/office/drawing/2014/main" id="{F88CEB04-79B8-45C5-BDD1-E86545D4940C}"/>
              </a:ext>
            </a:extLst>
          </p:cNvPr>
          <p:cNvPicPr>
            <a:picLocks noChangeAspect="1"/>
          </p:cNvPicPr>
          <p:nvPr/>
        </p:nvPicPr>
        <p:blipFill>
          <a:blip r:embed="rId3"/>
          <a:stretch>
            <a:fillRect/>
          </a:stretch>
        </p:blipFill>
        <p:spPr>
          <a:xfrm>
            <a:off x="3206912" y="3045614"/>
            <a:ext cx="5737040" cy="2843738"/>
          </a:xfrm>
          <a:prstGeom prst="rect">
            <a:avLst/>
          </a:prstGeom>
        </p:spPr>
      </p:pic>
    </p:spTree>
    <p:extLst>
      <p:ext uri="{BB962C8B-B14F-4D97-AF65-F5344CB8AC3E}">
        <p14:creationId xmlns:p14="http://schemas.microsoft.com/office/powerpoint/2010/main" val="3584171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393"/>
            <a:ext cx="8229600" cy="1143000"/>
          </a:xfrm>
        </p:spPr>
        <p:txBody>
          <a:bodyPr>
            <a:normAutofit/>
          </a:bodyPr>
          <a:lstStyle/>
          <a:p>
            <a:r>
              <a:rPr lang="en-US" dirty="0"/>
              <a:t>The Future of Beamformers</a:t>
            </a:r>
          </a:p>
        </p:txBody>
      </p:sp>
      <p:sp>
        <p:nvSpPr>
          <p:cNvPr id="6" name="Content Placeholder 2">
            <a:extLst>
              <a:ext uri="{FF2B5EF4-FFF2-40B4-BE49-F238E27FC236}">
                <a16:creationId xmlns:a16="http://schemas.microsoft.com/office/drawing/2014/main" id="{ADF1EC04-7494-408D-B286-3693E5CB7A0E}"/>
              </a:ext>
            </a:extLst>
          </p:cNvPr>
          <p:cNvSpPr txBox="1">
            <a:spLocks/>
          </p:cNvSpPr>
          <p:nvPr/>
        </p:nvSpPr>
        <p:spPr>
          <a:xfrm>
            <a:off x="457200" y="2130116"/>
            <a:ext cx="2924585" cy="446557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Two patients.</a:t>
            </a:r>
          </a:p>
          <a:p>
            <a:endParaRPr lang="en-US" sz="1600" dirty="0"/>
          </a:p>
          <a:p>
            <a:r>
              <a:rPr lang="en-US" sz="1600" dirty="0"/>
              <a:t>Construct VS waveforms from hippocampal regions.</a:t>
            </a:r>
          </a:p>
          <a:p>
            <a:endParaRPr lang="en-US" sz="1600" dirty="0"/>
          </a:p>
          <a:p>
            <a:r>
              <a:rPr lang="en-US" sz="1600" dirty="0"/>
              <a:t>Aids in identification of epileptiform activity not seen or missed on surface MEG review </a:t>
            </a:r>
            <a:r>
              <a:rPr lang="en-US" sz="1200" dirty="0"/>
              <a:t>(Hillebrand et al, 2016)</a:t>
            </a:r>
            <a:r>
              <a:rPr lang="en-US" sz="1600" dirty="0"/>
              <a:t>.</a:t>
            </a:r>
          </a:p>
          <a:p>
            <a:endParaRPr lang="en-US" sz="1600" dirty="0"/>
          </a:p>
          <a:p>
            <a:pPr marL="457200" lvl="1" indent="0">
              <a:buFont typeface="Arial"/>
              <a:buNone/>
            </a:pPr>
            <a:endParaRPr lang="en-US" sz="2400" dirty="0"/>
          </a:p>
          <a:p>
            <a:endParaRPr lang="en-US" sz="2800" i="1" dirty="0"/>
          </a:p>
          <a:p>
            <a:endParaRPr lang="en-US" sz="2800" dirty="0"/>
          </a:p>
        </p:txBody>
      </p:sp>
      <p:pic>
        <p:nvPicPr>
          <p:cNvPr id="3" name="Picture 2">
            <a:extLst>
              <a:ext uri="{FF2B5EF4-FFF2-40B4-BE49-F238E27FC236}">
                <a16:creationId xmlns:a16="http://schemas.microsoft.com/office/drawing/2014/main" id="{D5A756F9-A8BE-4ABC-A40A-FA65D057AD44}"/>
              </a:ext>
            </a:extLst>
          </p:cNvPr>
          <p:cNvPicPr>
            <a:picLocks noChangeAspect="1"/>
          </p:cNvPicPr>
          <p:nvPr/>
        </p:nvPicPr>
        <p:blipFill>
          <a:blip r:embed="rId2"/>
          <a:stretch>
            <a:fillRect/>
          </a:stretch>
        </p:blipFill>
        <p:spPr>
          <a:xfrm>
            <a:off x="3958711" y="1239770"/>
            <a:ext cx="4728089" cy="2983866"/>
          </a:xfrm>
          <a:prstGeom prst="rect">
            <a:avLst/>
          </a:prstGeom>
        </p:spPr>
      </p:pic>
      <p:pic>
        <p:nvPicPr>
          <p:cNvPr id="4" name="Picture 3">
            <a:extLst>
              <a:ext uri="{FF2B5EF4-FFF2-40B4-BE49-F238E27FC236}">
                <a16:creationId xmlns:a16="http://schemas.microsoft.com/office/drawing/2014/main" id="{029C8407-8166-409F-81CD-BED7A3D144DA}"/>
              </a:ext>
            </a:extLst>
          </p:cNvPr>
          <p:cNvPicPr>
            <a:picLocks noChangeAspect="1"/>
          </p:cNvPicPr>
          <p:nvPr/>
        </p:nvPicPr>
        <p:blipFill>
          <a:blip r:embed="rId3"/>
          <a:stretch>
            <a:fillRect/>
          </a:stretch>
        </p:blipFill>
        <p:spPr>
          <a:xfrm>
            <a:off x="4074855" y="4684780"/>
            <a:ext cx="4495800" cy="933450"/>
          </a:xfrm>
          <a:prstGeom prst="rect">
            <a:avLst/>
          </a:prstGeom>
        </p:spPr>
      </p:pic>
    </p:spTree>
    <p:extLst>
      <p:ext uri="{BB962C8B-B14F-4D97-AF65-F5344CB8AC3E}">
        <p14:creationId xmlns:p14="http://schemas.microsoft.com/office/powerpoint/2010/main" val="560976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393"/>
            <a:ext cx="8229600" cy="1143000"/>
          </a:xfrm>
        </p:spPr>
        <p:txBody>
          <a:bodyPr>
            <a:normAutofit/>
          </a:bodyPr>
          <a:lstStyle/>
          <a:p>
            <a:r>
              <a:rPr lang="en-US" dirty="0"/>
              <a:t>The Future of Beamformers</a:t>
            </a:r>
          </a:p>
        </p:txBody>
      </p:sp>
      <p:sp>
        <p:nvSpPr>
          <p:cNvPr id="6" name="Content Placeholder 2">
            <a:extLst>
              <a:ext uri="{FF2B5EF4-FFF2-40B4-BE49-F238E27FC236}">
                <a16:creationId xmlns:a16="http://schemas.microsoft.com/office/drawing/2014/main" id="{ADF1EC04-7494-408D-B286-3693E5CB7A0E}"/>
              </a:ext>
            </a:extLst>
          </p:cNvPr>
          <p:cNvSpPr txBox="1">
            <a:spLocks/>
          </p:cNvSpPr>
          <p:nvPr/>
        </p:nvSpPr>
        <p:spPr>
          <a:xfrm>
            <a:off x="137442" y="1793527"/>
            <a:ext cx="2924585" cy="446557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11yo M w/ intractable non-lesional epilepsy</a:t>
            </a:r>
          </a:p>
          <a:p>
            <a:endParaRPr lang="en-US" sz="1600" dirty="0"/>
          </a:p>
          <a:p>
            <a:r>
              <a:rPr lang="en-US" sz="1600" dirty="0"/>
              <a:t>Occasional LT spikes on EEG/MEG</a:t>
            </a:r>
          </a:p>
          <a:p>
            <a:endParaRPr lang="en-US" sz="1600" dirty="0"/>
          </a:p>
          <a:p>
            <a:pPr marL="457200" lvl="1" indent="0">
              <a:buFont typeface="Arial"/>
              <a:buNone/>
            </a:pPr>
            <a:endParaRPr lang="en-US" sz="2400" dirty="0"/>
          </a:p>
          <a:p>
            <a:endParaRPr lang="en-US" sz="2800" i="1" dirty="0"/>
          </a:p>
          <a:p>
            <a:endParaRPr lang="en-US" sz="2800" dirty="0"/>
          </a:p>
        </p:txBody>
      </p:sp>
      <p:pic>
        <p:nvPicPr>
          <p:cNvPr id="5" name="Picture 4">
            <a:extLst>
              <a:ext uri="{FF2B5EF4-FFF2-40B4-BE49-F238E27FC236}">
                <a16:creationId xmlns:a16="http://schemas.microsoft.com/office/drawing/2014/main" id="{CB10D9DE-700B-4D1B-A12A-1A3B0F2D4DCA}"/>
              </a:ext>
            </a:extLst>
          </p:cNvPr>
          <p:cNvPicPr>
            <a:picLocks noChangeAspect="1"/>
          </p:cNvPicPr>
          <p:nvPr/>
        </p:nvPicPr>
        <p:blipFill>
          <a:blip r:embed="rId2"/>
          <a:stretch>
            <a:fillRect/>
          </a:stretch>
        </p:blipFill>
        <p:spPr>
          <a:xfrm>
            <a:off x="2569377" y="2153600"/>
            <a:ext cx="6224009" cy="4105506"/>
          </a:xfrm>
          <a:prstGeom prst="rect">
            <a:avLst/>
          </a:prstGeom>
        </p:spPr>
      </p:pic>
      <p:pic>
        <p:nvPicPr>
          <p:cNvPr id="13" name="Picture 12">
            <a:extLst>
              <a:ext uri="{FF2B5EF4-FFF2-40B4-BE49-F238E27FC236}">
                <a16:creationId xmlns:a16="http://schemas.microsoft.com/office/drawing/2014/main" id="{B15A9BAF-6180-4C14-B567-2F5D2553218B}"/>
              </a:ext>
            </a:extLst>
          </p:cNvPr>
          <p:cNvPicPr>
            <a:picLocks noChangeAspect="1"/>
          </p:cNvPicPr>
          <p:nvPr/>
        </p:nvPicPr>
        <p:blipFill>
          <a:blip r:embed="rId3"/>
          <a:stretch>
            <a:fillRect/>
          </a:stretch>
        </p:blipFill>
        <p:spPr>
          <a:xfrm>
            <a:off x="3094749" y="1178975"/>
            <a:ext cx="5974452" cy="974625"/>
          </a:xfrm>
          <a:prstGeom prst="rect">
            <a:avLst/>
          </a:prstGeom>
        </p:spPr>
      </p:pic>
    </p:spTree>
    <p:extLst>
      <p:ext uri="{BB962C8B-B14F-4D97-AF65-F5344CB8AC3E}">
        <p14:creationId xmlns:p14="http://schemas.microsoft.com/office/powerpoint/2010/main" val="1696306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beamforming?</a:t>
            </a:r>
          </a:p>
        </p:txBody>
      </p:sp>
      <p:sp>
        <p:nvSpPr>
          <p:cNvPr id="3" name="Content Placeholder 2"/>
          <p:cNvSpPr>
            <a:spLocks noGrp="1"/>
          </p:cNvSpPr>
          <p:nvPr>
            <p:ph idx="1"/>
          </p:nvPr>
        </p:nvSpPr>
        <p:spPr>
          <a:xfrm>
            <a:off x="147837" y="1600200"/>
            <a:ext cx="8538963" cy="4893683"/>
          </a:xfrm>
        </p:spPr>
        <p:txBody>
          <a:bodyPr>
            <a:normAutofit fontScale="55000" lnSpcReduction="20000"/>
          </a:bodyPr>
          <a:lstStyle/>
          <a:p>
            <a:r>
              <a:rPr lang="en-US" dirty="0"/>
              <a:t>Beamformers are spatial filters.</a:t>
            </a:r>
          </a:p>
          <a:p>
            <a:endParaRPr lang="en-US" dirty="0"/>
          </a:p>
          <a:p>
            <a:r>
              <a:rPr lang="en-US" dirty="0"/>
              <a:t>A spatial filter is a weighted output of MEG sensors that reflects activity at a specific location.</a:t>
            </a:r>
          </a:p>
          <a:p>
            <a:endParaRPr lang="en-US" dirty="0"/>
          </a:p>
          <a:p>
            <a:r>
              <a:rPr lang="en-US" dirty="0"/>
              <a:t>Initially developed for radar applications.</a:t>
            </a:r>
          </a:p>
          <a:p>
            <a:endParaRPr lang="en-US" dirty="0"/>
          </a:p>
          <a:p>
            <a:r>
              <a:rPr lang="en-US" dirty="0"/>
              <a:t>Attenuates sources of spatially correlated noise. </a:t>
            </a:r>
          </a:p>
          <a:p>
            <a:endParaRPr lang="en-US" dirty="0"/>
          </a:p>
          <a:p>
            <a:r>
              <a:rPr lang="en-US" dirty="0"/>
              <a:t>Main assumption</a:t>
            </a:r>
          </a:p>
          <a:p>
            <a:pPr lvl="1"/>
            <a:r>
              <a:rPr lang="en-US" dirty="0"/>
              <a:t>Two distant cortical areas do not generate coherent local field potentials over long time scales.</a:t>
            </a:r>
          </a:p>
          <a:p>
            <a:pPr lvl="1"/>
            <a:endParaRPr lang="en-US" dirty="0"/>
          </a:p>
          <a:p>
            <a:r>
              <a:rPr lang="en-US" dirty="0"/>
              <a:t> The output of the filter over time is a “virtual sensor”.</a:t>
            </a:r>
          </a:p>
          <a:p>
            <a:endParaRPr lang="en-US" dirty="0"/>
          </a:p>
          <a:p>
            <a:r>
              <a:rPr lang="en-US" dirty="0"/>
              <a:t>Creating a lattice of spatial filters throughout the brain allows a “source image”.</a:t>
            </a:r>
          </a:p>
          <a:p>
            <a:endParaRPr lang="en-US" dirty="0"/>
          </a:p>
        </p:txBody>
      </p:sp>
      <p:pic>
        <p:nvPicPr>
          <p:cNvPr id="5" name="Picture 4">
            <a:extLst>
              <a:ext uri="{FF2B5EF4-FFF2-40B4-BE49-F238E27FC236}">
                <a16:creationId xmlns:a16="http://schemas.microsoft.com/office/drawing/2014/main" id="{5C627FBF-5216-43E0-B81C-99F2ED386EE5}"/>
              </a:ext>
            </a:extLst>
          </p:cNvPr>
          <p:cNvPicPr>
            <a:picLocks noChangeAspect="1"/>
          </p:cNvPicPr>
          <p:nvPr/>
        </p:nvPicPr>
        <p:blipFill>
          <a:blip r:embed="rId2"/>
          <a:stretch>
            <a:fillRect/>
          </a:stretch>
        </p:blipFill>
        <p:spPr>
          <a:xfrm>
            <a:off x="7016925" y="208355"/>
            <a:ext cx="2077795" cy="1421991"/>
          </a:xfrm>
          <a:prstGeom prst="rect">
            <a:avLst/>
          </a:prstGeom>
        </p:spPr>
      </p:pic>
      <p:sp>
        <p:nvSpPr>
          <p:cNvPr id="6" name="TextBox 5">
            <a:extLst>
              <a:ext uri="{FF2B5EF4-FFF2-40B4-BE49-F238E27FC236}">
                <a16:creationId xmlns:a16="http://schemas.microsoft.com/office/drawing/2014/main" id="{946BCF36-05BF-4C54-ADC3-69B01D3CD1FD}"/>
              </a:ext>
            </a:extLst>
          </p:cNvPr>
          <p:cNvSpPr txBox="1"/>
          <p:nvPr/>
        </p:nvSpPr>
        <p:spPr>
          <a:xfrm>
            <a:off x="6930549" y="1586513"/>
            <a:ext cx="1960211" cy="215444"/>
          </a:xfrm>
          <a:prstGeom prst="rect">
            <a:avLst/>
          </a:prstGeom>
          <a:noFill/>
        </p:spPr>
        <p:txBody>
          <a:bodyPr wrap="square" rtlCol="0">
            <a:spAutoFit/>
          </a:bodyPr>
          <a:lstStyle/>
          <a:p>
            <a:r>
              <a:rPr lang="en-US" sz="800" dirty="0"/>
              <a:t>https://www.thecroforum.org/risk-radar/</a:t>
            </a:r>
          </a:p>
        </p:txBody>
      </p:sp>
    </p:spTree>
    <p:extLst>
      <p:ext uri="{BB962C8B-B14F-4D97-AF65-F5344CB8AC3E}">
        <p14:creationId xmlns:p14="http://schemas.microsoft.com/office/powerpoint/2010/main" val="4202960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393"/>
            <a:ext cx="8229600" cy="1143000"/>
          </a:xfrm>
        </p:spPr>
        <p:txBody>
          <a:bodyPr>
            <a:normAutofit/>
          </a:bodyPr>
          <a:lstStyle/>
          <a:p>
            <a:r>
              <a:rPr lang="en-US" dirty="0"/>
              <a:t>The Future of Beamformers</a:t>
            </a:r>
          </a:p>
        </p:txBody>
      </p:sp>
      <p:sp>
        <p:nvSpPr>
          <p:cNvPr id="6" name="Content Placeholder 2">
            <a:extLst>
              <a:ext uri="{FF2B5EF4-FFF2-40B4-BE49-F238E27FC236}">
                <a16:creationId xmlns:a16="http://schemas.microsoft.com/office/drawing/2014/main" id="{ADF1EC04-7494-408D-B286-3693E5CB7A0E}"/>
              </a:ext>
            </a:extLst>
          </p:cNvPr>
          <p:cNvSpPr txBox="1">
            <a:spLocks/>
          </p:cNvSpPr>
          <p:nvPr/>
        </p:nvSpPr>
        <p:spPr>
          <a:xfrm>
            <a:off x="137442" y="1574745"/>
            <a:ext cx="2924585" cy="446557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Is interictal activity at MEG-VS and </a:t>
            </a:r>
            <a:r>
              <a:rPr lang="en-US" sz="1600" dirty="0" err="1"/>
              <a:t>sEEG</a:t>
            </a:r>
            <a:r>
              <a:rPr lang="en-US" sz="1600" dirty="0"/>
              <a:t> comparable?</a:t>
            </a:r>
          </a:p>
          <a:p>
            <a:endParaRPr lang="en-US" sz="1600" dirty="0"/>
          </a:p>
          <a:p>
            <a:r>
              <a:rPr lang="en-US" sz="1600" dirty="0"/>
              <a:t>VS waveforms reconstructed at </a:t>
            </a:r>
            <a:r>
              <a:rPr lang="en-US" sz="1600" dirty="0" err="1"/>
              <a:t>sEEG</a:t>
            </a:r>
            <a:r>
              <a:rPr lang="en-US" sz="1600" dirty="0"/>
              <a:t> locations.</a:t>
            </a:r>
          </a:p>
          <a:p>
            <a:endParaRPr lang="en-US" sz="1600" dirty="0"/>
          </a:p>
          <a:p>
            <a:r>
              <a:rPr lang="en-US" sz="1600" dirty="0"/>
              <a:t>Spectral, connectivity, and network properties computed.</a:t>
            </a:r>
          </a:p>
          <a:p>
            <a:endParaRPr lang="en-US" sz="1600" dirty="0"/>
          </a:p>
          <a:p>
            <a:r>
              <a:rPr lang="en-US" sz="1600" dirty="0"/>
              <a:t>Suggests MEG-VS may be useful for </a:t>
            </a:r>
            <a:r>
              <a:rPr lang="en-US" sz="1600" dirty="0" err="1"/>
              <a:t>sEEG</a:t>
            </a:r>
            <a:r>
              <a:rPr lang="en-US" sz="1600" dirty="0"/>
              <a:t> planning </a:t>
            </a:r>
            <a:r>
              <a:rPr lang="en-US" sz="1200" dirty="0"/>
              <a:t>(Juarez-Martinez et al, 2018).</a:t>
            </a:r>
          </a:p>
          <a:p>
            <a:endParaRPr lang="en-US" sz="1600" dirty="0"/>
          </a:p>
          <a:p>
            <a:pPr marL="457200" lvl="1" indent="0">
              <a:buFont typeface="Arial"/>
              <a:buNone/>
            </a:pPr>
            <a:endParaRPr lang="en-US" sz="2400" dirty="0"/>
          </a:p>
          <a:p>
            <a:endParaRPr lang="en-US" sz="2800" i="1" dirty="0"/>
          </a:p>
          <a:p>
            <a:endParaRPr lang="en-US" sz="2800" dirty="0"/>
          </a:p>
        </p:txBody>
      </p:sp>
      <p:pic>
        <p:nvPicPr>
          <p:cNvPr id="3" name="Picture 2">
            <a:extLst>
              <a:ext uri="{FF2B5EF4-FFF2-40B4-BE49-F238E27FC236}">
                <a16:creationId xmlns:a16="http://schemas.microsoft.com/office/drawing/2014/main" id="{CE508F32-5147-42D8-8F50-92FAEF62A139}"/>
              </a:ext>
            </a:extLst>
          </p:cNvPr>
          <p:cNvPicPr>
            <a:picLocks noChangeAspect="1"/>
          </p:cNvPicPr>
          <p:nvPr/>
        </p:nvPicPr>
        <p:blipFill>
          <a:blip r:embed="rId2"/>
          <a:stretch>
            <a:fillRect/>
          </a:stretch>
        </p:blipFill>
        <p:spPr>
          <a:xfrm>
            <a:off x="3694977" y="897570"/>
            <a:ext cx="4435602" cy="3169020"/>
          </a:xfrm>
          <a:prstGeom prst="rect">
            <a:avLst/>
          </a:prstGeom>
        </p:spPr>
      </p:pic>
      <p:pic>
        <p:nvPicPr>
          <p:cNvPr id="4" name="Picture 3">
            <a:extLst>
              <a:ext uri="{FF2B5EF4-FFF2-40B4-BE49-F238E27FC236}">
                <a16:creationId xmlns:a16="http://schemas.microsoft.com/office/drawing/2014/main" id="{9CDBEE33-C995-4081-9CDF-38B19B272402}"/>
              </a:ext>
            </a:extLst>
          </p:cNvPr>
          <p:cNvPicPr>
            <a:picLocks noChangeAspect="1"/>
          </p:cNvPicPr>
          <p:nvPr/>
        </p:nvPicPr>
        <p:blipFill>
          <a:blip r:embed="rId3"/>
          <a:stretch>
            <a:fillRect/>
          </a:stretch>
        </p:blipFill>
        <p:spPr>
          <a:xfrm>
            <a:off x="3312628" y="4221696"/>
            <a:ext cx="5200299" cy="1738734"/>
          </a:xfrm>
          <a:prstGeom prst="rect">
            <a:avLst/>
          </a:prstGeom>
        </p:spPr>
      </p:pic>
    </p:spTree>
    <p:extLst>
      <p:ext uri="{BB962C8B-B14F-4D97-AF65-F5344CB8AC3E}">
        <p14:creationId xmlns:p14="http://schemas.microsoft.com/office/powerpoint/2010/main" val="1128834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393"/>
            <a:ext cx="8229600" cy="1143000"/>
          </a:xfrm>
        </p:spPr>
        <p:txBody>
          <a:bodyPr>
            <a:normAutofit/>
          </a:bodyPr>
          <a:lstStyle/>
          <a:p>
            <a:r>
              <a:rPr lang="en-US" dirty="0"/>
              <a:t>The Future of Beamformers</a:t>
            </a:r>
          </a:p>
        </p:txBody>
      </p:sp>
      <p:sp>
        <p:nvSpPr>
          <p:cNvPr id="6" name="Content Placeholder 2">
            <a:extLst>
              <a:ext uri="{FF2B5EF4-FFF2-40B4-BE49-F238E27FC236}">
                <a16:creationId xmlns:a16="http://schemas.microsoft.com/office/drawing/2014/main" id="{ADF1EC04-7494-408D-B286-3693E5CB7A0E}"/>
              </a:ext>
            </a:extLst>
          </p:cNvPr>
          <p:cNvSpPr txBox="1">
            <a:spLocks/>
          </p:cNvSpPr>
          <p:nvPr/>
        </p:nvSpPr>
        <p:spPr>
          <a:xfrm>
            <a:off x="137442" y="1574745"/>
            <a:ext cx="2924585" cy="446557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Newly diagnosed CAE, comparing medication responders vs non-responders.</a:t>
            </a:r>
          </a:p>
          <a:p>
            <a:endParaRPr lang="en-US" sz="1600" dirty="0"/>
          </a:p>
          <a:p>
            <a:r>
              <a:rPr lang="en-US" sz="1600" dirty="0"/>
              <a:t>MEG-VS connectivity at pre-defined EEG-fMRI locations.</a:t>
            </a:r>
          </a:p>
          <a:p>
            <a:endParaRPr lang="en-US" sz="1600" dirty="0"/>
          </a:p>
          <a:p>
            <a:r>
              <a:rPr lang="en-US" sz="1600" dirty="0"/>
              <a:t>Frequency dependent connectivity patterns.</a:t>
            </a:r>
          </a:p>
          <a:p>
            <a:endParaRPr lang="en-US" sz="1600" dirty="0"/>
          </a:p>
          <a:p>
            <a:r>
              <a:rPr lang="en-US" sz="1600" dirty="0"/>
              <a:t>ETX non-responders with decreased degree in precuneus and increased degree in frontal cortex </a:t>
            </a:r>
            <a:r>
              <a:rPr lang="en-US" sz="1200" dirty="0"/>
              <a:t>(Tenney et al, 2018).  </a:t>
            </a:r>
          </a:p>
          <a:p>
            <a:endParaRPr lang="en-US" sz="1600" dirty="0"/>
          </a:p>
          <a:p>
            <a:pPr marL="457200" lvl="1" indent="0">
              <a:buFont typeface="Arial"/>
              <a:buNone/>
            </a:pPr>
            <a:endParaRPr lang="en-US" sz="2400" dirty="0"/>
          </a:p>
          <a:p>
            <a:endParaRPr lang="en-US" sz="2800" i="1" dirty="0"/>
          </a:p>
          <a:p>
            <a:endParaRPr lang="en-US" sz="2800" dirty="0"/>
          </a:p>
        </p:txBody>
      </p:sp>
      <p:pic>
        <p:nvPicPr>
          <p:cNvPr id="7" name="Picture 6">
            <a:extLst>
              <a:ext uri="{FF2B5EF4-FFF2-40B4-BE49-F238E27FC236}">
                <a16:creationId xmlns:a16="http://schemas.microsoft.com/office/drawing/2014/main" id="{F2D2B58D-A735-4C15-84CD-655057DD9DFE}"/>
              </a:ext>
            </a:extLst>
          </p:cNvPr>
          <p:cNvPicPr>
            <a:picLocks noChangeAspect="1"/>
          </p:cNvPicPr>
          <p:nvPr/>
        </p:nvPicPr>
        <p:blipFill>
          <a:blip r:embed="rId2"/>
          <a:stretch>
            <a:fillRect/>
          </a:stretch>
        </p:blipFill>
        <p:spPr>
          <a:xfrm>
            <a:off x="4037664" y="1077001"/>
            <a:ext cx="4883345" cy="2730533"/>
          </a:xfrm>
          <a:prstGeom prst="rect">
            <a:avLst/>
          </a:prstGeom>
        </p:spPr>
      </p:pic>
      <p:pic>
        <p:nvPicPr>
          <p:cNvPr id="9" name="Picture 8">
            <a:extLst>
              <a:ext uri="{FF2B5EF4-FFF2-40B4-BE49-F238E27FC236}">
                <a16:creationId xmlns:a16="http://schemas.microsoft.com/office/drawing/2014/main" id="{414E7F9D-0762-4283-A89E-865ACA613D25}"/>
              </a:ext>
            </a:extLst>
          </p:cNvPr>
          <p:cNvPicPr>
            <a:picLocks noChangeAspect="1"/>
          </p:cNvPicPr>
          <p:nvPr/>
        </p:nvPicPr>
        <p:blipFill>
          <a:blip r:embed="rId3"/>
          <a:stretch>
            <a:fillRect/>
          </a:stretch>
        </p:blipFill>
        <p:spPr>
          <a:xfrm>
            <a:off x="4104982" y="3807534"/>
            <a:ext cx="4476634" cy="2957776"/>
          </a:xfrm>
          <a:prstGeom prst="rect">
            <a:avLst/>
          </a:prstGeom>
        </p:spPr>
      </p:pic>
    </p:spTree>
    <p:extLst>
      <p:ext uri="{BB962C8B-B14F-4D97-AF65-F5344CB8AC3E}">
        <p14:creationId xmlns:p14="http://schemas.microsoft.com/office/powerpoint/2010/main" val="1112734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393"/>
            <a:ext cx="8229600" cy="1143000"/>
          </a:xfrm>
        </p:spPr>
        <p:txBody>
          <a:bodyPr>
            <a:normAutofit/>
          </a:bodyPr>
          <a:lstStyle/>
          <a:p>
            <a:r>
              <a:rPr lang="en-US" dirty="0"/>
              <a:t>Conclusions</a:t>
            </a:r>
          </a:p>
        </p:txBody>
      </p:sp>
      <p:sp>
        <p:nvSpPr>
          <p:cNvPr id="6" name="Content Placeholder 2">
            <a:extLst>
              <a:ext uri="{FF2B5EF4-FFF2-40B4-BE49-F238E27FC236}">
                <a16:creationId xmlns:a16="http://schemas.microsoft.com/office/drawing/2014/main" id="{ADF1EC04-7494-408D-B286-3693E5CB7A0E}"/>
              </a:ext>
            </a:extLst>
          </p:cNvPr>
          <p:cNvSpPr txBox="1">
            <a:spLocks/>
          </p:cNvSpPr>
          <p:nvPr/>
        </p:nvSpPr>
        <p:spPr>
          <a:xfrm>
            <a:off x="583413" y="1313258"/>
            <a:ext cx="7977174" cy="4465579"/>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Many beamformer methods exist with SAM having the most data to support its use for clinical epilepsy.</a:t>
            </a:r>
          </a:p>
          <a:p>
            <a:endParaRPr lang="en-US" sz="2400" dirty="0"/>
          </a:p>
          <a:p>
            <a:r>
              <a:rPr lang="en-US" sz="2400" dirty="0"/>
              <a:t>Can require less user assumptions than other source localization algorithms.</a:t>
            </a:r>
          </a:p>
          <a:p>
            <a:endParaRPr lang="en-US" sz="2400" dirty="0"/>
          </a:p>
          <a:p>
            <a:r>
              <a:rPr lang="en-US" sz="2400" dirty="0"/>
              <a:t>Beamformers may be complementary with conventional source analysis to better define the zone of irritability and provide targets for invasive monitoring.</a:t>
            </a:r>
          </a:p>
          <a:p>
            <a:endParaRPr lang="en-US" sz="2400" dirty="0"/>
          </a:p>
          <a:p>
            <a:r>
              <a:rPr lang="en-US" sz="2400" dirty="0"/>
              <a:t>In the future, beamformer techniques may help to more fully utilize the rich data captured during MEG recordings and bring network level analysis into the clinical domain.</a:t>
            </a:r>
          </a:p>
          <a:p>
            <a:endParaRPr lang="en-US" sz="2400" dirty="0"/>
          </a:p>
          <a:p>
            <a:endParaRPr lang="en-US" sz="2400" dirty="0"/>
          </a:p>
          <a:p>
            <a:endParaRPr lang="en-US" sz="1800" dirty="0"/>
          </a:p>
          <a:p>
            <a:endParaRPr lang="en-US" sz="2400" dirty="0"/>
          </a:p>
          <a:p>
            <a:pPr marL="457200" lvl="1" indent="0">
              <a:buFont typeface="Arial"/>
              <a:buNone/>
            </a:pPr>
            <a:endParaRPr lang="en-US" sz="3600" dirty="0"/>
          </a:p>
          <a:p>
            <a:endParaRPr lang="en-US" sz="4000" i="1" dirty="0"/>
          </a:p>
          <a:p>
            <a:endParaRPr lang="en-US" sz="4000" dirty="0"/>
          </a:p>
        </p:txBody>
      </p:sp>
    </p:spTree>
    <p:extLst>
      <p:ext uri="{BB962C8B-B14F-4D97-AF65-F5344CB8AC3E}">
        <p14:creationId xmlns:p14="http://schemas.microsoft.com/office/powerpoint/2010/main" val="484567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393"/>
            <a:ext cx="8229600" cy="1143000"/>
          </a:xfrm>
        </p:spPr>
        <p:txBody>
          <a:bodyPr>
            <a:normAutofit/>
          </a:bodyPr>
          <a:lstStyle/>
          <a:p>
            <a:r>
              <a:rPr lang="en-US" dirty="0"/>
              <a:t>References</a:t>
            </a:r>
          </a:p>
        </p:txBody>
      </p:sp>
      <p:sp>
        <p:nvSpPr>
          <p:cNvPr id="6" name="Content Placeholder 2">
            <a:extLst>
              <a:ext uri="{FF2B5EF4-FFF2-40B4-BE49-F238E27FC236}">
                <a16:creationId xmlns:a16="http://schemas.microsoft.com/office/drawing/2014/main" id="{ADF1EC04-7494-408D-B286-3693E5CB7A0E}"/>
              </a:ext>
            </a:extLst>
          </p:cNvPr>
          <p:cNvSpPr txBox="1">
            <a:spLocks/>
          </p:cNvSpPr>
          <p:nvPr/>
        </p:nvSpPr>
        <p:spPr>
          <a:xfrm>
            <a:off x="583413" y="1313258"/>
            <a:ext cx="7977174" cy="446557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Bagic AI, </a:t>
            </a:r>
            <a:r>
              <a:rPr lang="en-US" sz="1000" i="1" dirty="0"/>
              <a:t>et al</a:t>
            </a:r>
            <a:r>
              <a:rPr lang="en-US" sz="1000" dirty="0"/>
              <a:t>. American clinical magnetoencephalography society clinical practice guideline 1: Recording and Analysis of spontaneous cerebral activity. </a:t>
            </a:r>
            <a:r>
              <a:rPr lang="en-US" sz="1000" i="1" dirty="0"/>
              <a:t>J Clin </a:t>
            </a:r>
            <a:r>
              <a:rPr lang="en-US" sz="1000" i="1" dirty="0" err="1"/>
              <a:t>Neurophysiol</a:t>
            </a:r>
            <a:r>
              <a:rPr lang="en-US" sz="1000" dirty="0"/>
              <a:t>. 2011;28:348-54.</a:t>
            </a:r>
          </a:p>
          <a:p>
            <a:r>
              <a:rPr lang="en-US" sz="1000" dirty="0"/>
              <a:t>De </a:t>
            </a:r>
            <a:r>
              <a:rPr lang="en-US" sz="1000" dirty="0" err="1"/>
              <a:t>Gooijer</a:t>
            </a:r>
            <a:r>
              <a:rPr lang="en-US" sz="1000" dirty="0"/>
              <a:t>-van de </a:t>
            </a:r>
            <a:r>
              <a:rPr lang="en-US" sz="1000" dirty="0" err="1"/>
              <a:t>Groep</a:t>
            </a:r>
            <a:r>
              <a:rPr lang="en-US" sz="1000" dirty="0"/>
              <a:t>, </a:t>
            </a:r>
            <a:r>
              <a:rPr lang="en-US" sz="1000" i="1" dirty="0"/>
              <a:t>et al</a:t>
            </a:r>
            <a:r>
              <a:rPr lang="en-US" sz="1000" dirty="0"/>
              <a:t>. Inverse modeling in magnetic source imaging: Comparison of MUSIC, SAM(g2), and sLORETA to interictal intracranial EEG. </a:t>
            </a:r>
            <a:r>
              <a:rPr lang="en-US" sz="1000" i="1" dirty="0"/>
              <a:t>Hum Brain Mapp</a:t>
            </a:r>
            <a:r>
              <a:rPr lang="en-US" sz="1000" dirty="0"/>
              <a:t>. 2013;34:2032-44</a:t>
            </a:r>
          </a:p>
          <a:p>
            <a:r>
              <a:rPr lang="en-US" sz="1000" dirty="0"/>
              <a:t>Hillebrand A, </a:t>
            </a:r>
            <a:r>
              <a:rPr lang="en-US" sz="1000" i="1" dirty="0"/>
              <a:t>et al</a:t>
            </a:r>
            <a:r>
              <a:rPr lang="en-US" sz="1000" dirty="0"/>
              <a:t>. Detecting epileptiform activity from deeper brain regions in spatially filtered MEG data. </a:t>
            </a:r>
            <a:r>
              <a:rPr lang="en-US" sz="1000" i="1" dirty="0"/>
              <a:t>Clin </a:t>
            </a:r>
            <a:r>
              <a:rPr lang="en-US" sz="1000" i="1" dirty="0" err="1"/>
              <a:t>Neurophysiol</a:t>
            </a:r>
            <a:r>
              <a:rPr lang="en-US" sz="1000" dirty="0"/>
              <a:t>. 2016;127:2766-9.</a:t>
            </a:r>
          </a:p>
          <a:p>
            <a:r>
              <a:rPr lang="en-US" sz="1000" dirty="0"/>
              <a:t>Juarez-Martinez EL, </a:t>
            </a:r>
            <a:r>
              <a:rPr lang="en-US" sz="1000" i="1" dirty="0"/>
              <a:t>et al</a:t>
            </a:r>
            <a:r>
              <a:rPr lang="en-US" sz="1000" dirty="0"/>
              <a:t>. Virtual localization of the seizure onset zone: Using non-invasive MEG virtual electrodes at stereo-EEG electrode locations in refractory epilepsy patients. </a:t>
            </a:r>
            <a:r>
              <a:rPr lang="en-US" sz="1000" i="1" dirty="0"/>
              <a:t>Neuroimage: Clinical</a:t>
            </a:r>
            <a:r>
              <a:rPr lang="en-US" sz="1000" dirty="0"/>
              <a:t>. 2018;19:758-66.</a:t>
            </a:r>
          </a:p>
          <a:p>
            <a:r>
              <a:rPr lang="en-US" sz="1000" dirty="0"/>
              <a:t>Kirsch HE, </a:t>
            </a:r>
            <a:r>
              <a:rPr lang="en-US" sz="1000" i="1" dirty="0"/>
              <a:t>et al</a:t>
            </a:r>
            <a:r>
              <a:rPr lang="en-US" sz="1000" dirty="0"/>
              <a:t>. Automated localization of magnetoencephalographic interictal spikes by adaptive spatial filtering. </a:t>
            </a:r>
            <a:r>
              <a:rPr lang="en-US" sz="1000" i="1" dirty="0"/>
              <a:t>Clin </a:t>
            </a:r>
            <a:r>
              <a:rPr lang="en-US" sz="1000" i="1" dirty="0" err="1"/>
              <a:t>Neurophysiol</a:t>
            </a:r>
            <a:r>
              <a:rPr lang="en-US" sz="1000" dirty="0"/>
              <a:t>. 2006;117:2264-71.</a:t>
            </a:r>
          </a:p>
          <a:p>
            <a:r>
              <a:rPr lang="en-US" sz="1000" dirty="0"/>
              <a:t>Robinson SE, </a:t>
            </a:r>
            <a:r>
              <a:rPr lang="en-US" sz="1000" i="1" dirty="0"/>
              <a:t>et al</a:t>
            </a:r>
            <a:r>
              <a:rPr lang="en-US" sz="1000" dirty="0"/>
              <a:t>. Localization of interictal spikes using SAM(</a:t>
            </a:r>
            <a:r>
              <a:rPr lang="en-US" sz="1000" i="1" dirty="0"/>
              <a:t>g</a:t>
            </a:r>
            <a:r>
              <a:rPr lang="en-US" sz="1000" i="1" baseline="-25000" dirty="0"/>
              <a:t>2</a:t>
            </a:r>
            <a:r>
              <a:rPr lang="en-US" sz="1000" dirty="0"/>
              <a:t>) and dipole fit. </a:t>
            </a:r>
            <a:r>
              <a:rPr lang="en-US" sz="1000" i="1" dirty="0"/>
              <a:t>Neurol Clin </a:t>
            </a:r>
            <a:r>
              <a:rPr lang="en-US" sz="1000" i="1" dirty="0" err="1"/>
              <a:t>Neurophysiol</a:t>
            </a:r>
            <a:r>
              <a:rPr lang="en-US" sz="1000" dirty="0"/>
              <a:t>. 2004;74.</a:t>
            </a:r>
          </a:p>
          <a:p>
            <a:r>
              <a:rPr lang="en-US" sz="1000" dirty="0"/>
              <a:t>Rose DF, </a:t>
            </a:r>
            <a:r>
              <a:rPr lang="en-US" sz="1000" i="1" dirty="0"/>
              <a:t>et al</a:t>
            </a:r>
            <a:r>
              <a:rPr lang="en-US" sz="1000" dirty="0"/>
              <a:t>. Focal peak activities in spread of interictal-ictal discharges in epilepsy with beamformer MEG: evidence for an epileptic network? </a:t>
            </a:r>
            <a:r>
              <a:rPr lang="en-US" sz="1000" i="1" dirty="0"/>
              <a:t>Front Neurol</a:t>
            </a:r>
            <a:r>
              <a:rPr lang="en-US" sz="1000" dirty="0"/>
              <a:t>. 2013;4:1-17.</a:t>
            </a:r>
          </a:p>
          <a:p>
            <a:r>
              <a:rPr lang="en-US" sz="1000" dirty="0"/>
              <a:t>Tenney JR, </a:t>
            </a:r>
            <a:r>
              <a:rPr lang="en-US" sz="1000" i="1" dirty="0"/>
              <a:t>et al</a:t>
            </a:r>
            <a:r>
              <a:rPr lang="en-US" sz="1000" dirty="0"/>
              <a:t>. Comparison of magnetic source estimation to intracranial EEG, resection area, and seizure outcome. </a:t>
            </a:r>
            <a:r>
              <a:rPr lang="en-US" sz="1000" i="1" dirty="0" err="1"/>
              <a:t>Epilepsia</a:t>
            </a:r>
            <a:r>
              <a:rPr lang="en-US" sz="1000" dirty="0"/>
              <a:t>. 2014;55:1854-63.</a:t>
            </a:r>
          </a:p>
          <a:p>
            <a:r>
              <a:rPr lang="en-US" sz="1000" dirty="0"/>
              <a:t>Tenney JR, </a:t>
            </a:r>
            <a:r>
              <a:rPr lang="en-US" sz="1000" i="1" dirty="0"/>
              <a:t>et al</a:t>
            </a:r>
            <a:r>
              <a:rPr lang="en-US" sz="1000" dirty="0"/>
              <a:t>. Ictal connectivity in childhood absence epilepsy: Associations with outcome. </a:t>
            </a:r>
            <a:r>
              <a:rPr lang="en-US" sz="1000" i="1" dirty="0" err="1"/>
              <a:t>Epilepsia</a:t>
            </a:r>
            <a:r>
              <a:rPr lang="en-US" sz="1000" dirty="0"/>
              <a:t>. 2018;59:971-81.</a:t>
            </a:r>
          </a:p>
          <a:p>
            <a:r>
              <a:rPr lang="en-US" sz="1000" dirty="0"/>
              <a:t>van Klink, </a:t>
            </a:r>
            <a:r>
              <a:rPr lang="en-US" sz="1000" i="1" dirty="0"/>
              <a:t>et al</a:t>
            </a:r>
            <a:r>
              <a:rPr lang="en-US" sz="1000" dirty="0"/>
              <a:t>. Identification of epileptic high frequency oscillations in the time domain by using MEG beamformer-based virtual sensors. </a:t>
            </a:r>
            <a:r>
              <a:rPr lang="en-US" sz="1000" i="1" dirty="0"/>
              <a:t>Clin </a:t>
            </a:r>
            <a:r>
              <a:rPr lang="en-US" sz="1000" i="1" dirty="0" err="1"/>
              <a:t>Neurophysiol</a:t>
            </a:r>
            <a:r>
              <a:rPr lang="en-US" sz="1000" dirty="0"/>
              <a:t>. 2016;127:197-208.</a:t>
            </a:r>
          </a:p>
          <a:p>
            <a:r>
              <a:rPr lang="en-US" sz="1000" dirty="0"/>
              <a:t>van Klink, </a:t>
            </a:r>
            <a:r>
              <a:rPr lang="en-US" sz="1000" i="1" dirty="0"/>
              <a:t>et al</a:t>
            </a:r>
            <a:r>
              <a:rPr lang="en-US" sz="1000" dirty="0"/>
              <a:t>. Automatic detection and </a:t>
            </a:r>
            <a:r>
              <a:rPr lang="en-US" sz="1000" dirty="0" err="1"/>
              <a:t>visualisation</a:t>
            </a:r>
            <a:r>
              <a:rPr lang="en-US" sz="1000" dirty="0"/>
              <a:t> of MEG ripple oscillations in epilepsy. </a:t>
            </a:r>
            <a:r>
              <a:rPr lang="en-US" sz="1000" i="1" dirty="0"/>
              <a:t>Neuroimage: Clinical</a:t>
            </a:r>
            <a:r>
              <a:rPr lang="en-US" sz="1000" dirty="0"/>
              <a:t>. 2017;15:689-701.</a:t>
            </a:r>
          </a:p>
          <a:p>
            <a:r>
              <a:rPr lang="en-US" sz="1000" dirty="0"/>
              <a:t>Vrba J and Robinson SE. Signal processing in magnetoencephalography. </a:t>
            </a:r>
            <a:r>
              <a:rPr lang="en-US" sz="1000" i="1" dirty="0"/>
              <a:t>Methods</a:t>
            </a:r>
            <a:r>
              <a:rPr lang="en-US" sz="1000" dirty="0"/>
              <a:t>. 2001;25:249-71. </a:t>
            </a:r>
          </a:p>
          <a:p>
            <a:endParaRPr lang="en-US" sz="1100" dirty="0"/>
          </a:p>
          <a:p>
            <a:endParaRPr lang="en-US" sz="1100" dirty="0"/>
          </a:p>
          <a:p>
            <a:endParaRPr lang="en-US" sz="1000" dirty="0"/>
          </a:p>
          <a:p>
            <a:endParaRPr lang="en-US" sz="1100" dirty="0"/>
          </a:p>
          <a:p>
            <a:pPr marL="457200" lvl="1" indent="0">
              <a:buFont typeface="Arial"/>
              <a:buNone/>
            </a:pPr>
            <a:endParaRPr lang="en-US" sz="1600" dirty="0"/>
          </a:p>
          <a:p>
            <a:endParaRPr lang="en-US" sz="1800" i="1" dirty="0"/>
          </a:p>
          <a:p>
            <a:endParaRPr lang="en-US" sz="1800" dirty="0"/>
          </a:p>
        </p:txBody>
      </p:sp>
    </p:spTree>
    <p:extLst>
      <p:ext uri="{BB962C8B-B14F-4D97-AF65-F5344CB8AC3E}">
        <p14:creationId xmlns:p14="http://schemas.microsoft.com/office/powerpoint/2010/main" val="3179514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beamforming?</a:t>
            </a:r>
          </a:p>
        </p:txBody>
      </p:sp>
      <p:sp>
        <p:nvSpPr>
          <p:cNvPr id="8" name="Oval 7">
            <a:extLst>
              <a:ext uri="{FF2B5EF4-FFF2-40B4-BE49-F238E27FC236}">
                <a16:creationId xmlns:a16="http://schemas.microsoft.com/office/drawing/2014/main" id="{B640B8D4-70B2-4B8B-BAA4-04E36303BA7E}"/>
              </a:ext>
            </a:extLst>
          </p:cNvPr>
          <p:cNvSpPr/>
          <p:nvPr/>
        </p:nvSpPr>
        <p:spPr>
          <a:xfrm>
            <a:off x="613250" y="2847234"/>
            <a:ext cx="640628" cy="581766"/>
          </a:xfrm>
          <a:prstGeom prst="ellipse">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537224DE-361D-4252-878D-4F88EFA9F42C}"/>
              </a:ext>
            </a:extLst>
          </p:cNvPr>
          <p:cNvSpPr txBox="1"/>
          <p:nvPr/>
        </p:nvSpPr>
        <p:spPr>
          <a:xfrm>
            <a:off x="752873" y="2880084"/>
            <a:ext cx="312101" cy="523220"/>
          </a:xfrm>
          <a:prstGeom prst="rect">
            <a:avLst/>
          </a:prstGeom>
          <a:noFill/>
        </p:spPr>
        <p:txBody>
          <a:bodyPr wrap="square" rtlCol="0">
            <a:spAutoFit/>
          </a:bodyPr>
          <a:lstStyle/>
          <a:p>
            <a:r>
              <a:rPr lang="en-US" sz="2800" dirty="0">
                <a:solidFill>
                  <a:srgbClr val="00B0F0"/>
                </a:solidFill>
              </a:rPr>
              <a:t>T</a:t>
            </a:r>
          </a:p>
        </p:txBody>
      </p:sp>
      <p:sp>
        <p:nvSpPr>
          <p:cNvPr id="15" name="Freeform: Shape 14">
            <a:extLst>
              <a:ext uri="{FF2B5EF4-FFF2-40B4-BE49-F238E27FC236}">
                <a16:creationId xmlns:a16="http://schemas.microsoft.com/office/drawing/2014/main" id="{539E700E-EFF0-4318-81D2-76D68398EA8E}"/>
              </a:ext>
            </a:extLst>
          </p:cNvPr>
          <p:cNvSpPr/>
          <p:nvPr/>
        </p:nvSpPr>
        <p:spPr>
          <a:xfrm>
            <a:off x="1346960" y="2858184"/>
            <a:ext cx="219018" cy="570816"/>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00B0F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6" name="Freeform: Shape 15">
            <a:extLst>
              <a:ext uri="{FF2B5EF4-FFF2-40B4-BE49-F238E27FC236}">
                <a16:creationId xmlns:a16="http://schemas.microsoft.com/office/drawing/2014/main" id="{A338C59B-0420-4368-9E7F-48C92936F1AF}"/>
              </a:ext>
            </a:extLst>
          </p:cNvPr>
          <p:cNvSpPr/>
          <p:nvPr/>
        </p:nvSpPr>
        <p:spPr>
          <a:xfrm>
            <a:off x="1659060" y="2661067"/>
            <a:ext cx="277423" cy="969155"/>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00B0F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7" name="Freeform: Shape 16">
            <a:extLst>
              <a:ext uri="{FF2B5EF4-FFF2-40B4-BE49-F238E27FC236}">
                <a16:creationId xmlns:a16="http://schemas.microsoft.com/office/drawing/2014/main" id="{A00D3BD7-0377-4EB2-BC03-5ADBC3AD4122}"/>
              </a:ext>
            </a:extLst>
          </p:cNvPr>
          <p:cNvSpPr/>
          <p:nvPr/>
        </p:nvSpPr>
        <p:spPr>
          <a:xfrm>
            <a:off x="2029566" y="2420149"/>
            <a:ext cx="393320" cy="1494797"/>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00B0F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8" name="Freeform: Shape 17">
            <a:extLst>
              <a:ext uri="{FF2B5EF4-FFF2-40B4-BE49-F238E27FC236}">
                <a16:creationId xmlns:a16="http://schemas.microsoft.com/office/drawing/2014/main" id="{5068AD2F-5501-4F65-BE5B-233B6D9DC7C9}"/>
              </a:ext>
            </a:extLst>
          </p:cNvPr>
          <p:cNvSpPr/>
          <p:nvPr/>
        </p:nvSpPr>
        <p:spPr>
          <a:xfrm>
            <a:off x="2341665" y="1954735"/>
            <a:ext cx="567624" cy="2370869"/>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00B0F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9" name="Oval 18">
            <a:extLst>
              <a:ext uri="{FF2B5EF4-FFF2-40B4-BE49-F238E27FC236}">
                <a16:creationId xmlns:a16="http://schemas.microsoft.com/office/drawing/2014/main" id="{5A52742C-6A14-4123-B08D-F3A4B13AADFD}"/>
              </a:ext>
            </a:extLst>
          </p:cNvPr>
          <p:cNvSpPr/>
          <p:nvPr/>
        </p:nvSpPr>
        <p:spPr>
          <a:xfrm>
            <a:off x="2341665" y="2129266"/>
            <a:ext cx="640628" cy="581766"/>
          </a:xfrm>
          <a:prstGeom prst="ellipse">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D72BF00D-E4AB-4DC6-B400-7BD06172F4BA}"/>
              </a:ext>
            </a:extLst>
          </p:cNvPr>
          <p:cNvSpPr txBox="1"/>
          <p:nvPr/>
        </p:nvSpPr>
        <p:spPr>
          <a:xfrm>
            <a:off x="2469426" y="2137847"/>
            <a:ext cx="312101" cy="523220"/>
          </a:xfrm>
          <a:prstGeom prst="rect">
            <a:avLst/>
          </a:prstGeom>
          <a:noFill/>
        </p:spPr>
        <p:txBody>
          <a:bodyPr wrap="square" rtlCol="0">
            <a:spAutoFit/>
          </a:bodyPr>
          <a:lstStyle/>
          <a:p>
            <a:r>
              <a:rPr lang="en-US" sz="2800" dirty="0">
                <a:solidFill>
                  <a:schemeClr val="tx1">
                    <a:lumMod val="50000"/>
                  </a:schemeClr>
                </a:solidFill>
              </a:rPr>
              <a:t>R</a:t>
            </a:r>
          </a:p>
        </p:txBody>
      </p:sp>
      <p:cxnSp>
        <p:nvCxnSpPr>
          <p:cNvPr id="22" name="Straight Arrow Connector 21">
            <a:extLst>
              <a:ext uri="{FF2B5EF4-FFF2-40B4-BE49-F238E27FC236}">
                <a16:creationId xmlns:a16="http://schemas.microsoft.com/office/drawing/2014/main" id="{D1A93CF4-3371-4256-A375-239A7BDBBF32}"/>
              </a:ext>
            </a:extLst>
          </p:cNvPr>
          <p:cNvCxnSpPr>
            <a:stCxn id="19" idx="6"/>
          </p:cNvCxnSpPr>
          <p:nvPr/>
        </p:nvCxnSpPr>
        <p:spPr>
          <a:xfrm>
            <a:off x="2982293" y="2420149"/>
            <a:ext cx="927178" cy="0"/>
          </a:xfrm>
          <a:prstGeom prst="straightConnector1">
            <a:avLst/>
          </a:prstGeom>
          <a:ln w="28575">
            <a:prstDash val="dash"/>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F756E5E3-FA00-4153-BA6F-7A7283BE7357}"/>
              </a:ext>
            </a:extLst>
          </p:cNvPr>
          <p:cNvCxnSpPr>
            <a:cxnSpLocks/>
            <a:endCxn id="27" idx="5"/>
          </p:cNvCxnSpPr>
          <p:nvPr/>
        </p:nvCxnSpPr>
        <p:spPr>
          <a:xfrm>
            <a:off x="4235258" y="2420149"/>
            <a:ext cx="1147108" cy="0"/>
          </a:xfrm>
          <a:prstGeom prst="straightConnector1">
            <a:avLst/>
          </a:prstGeom>
          <a:ln w="222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Freeform: Shape 26">
            <a:extLst>
              <a:ext uri="{FF2B5EF4-FFF2-40B4-BE49-F238E27FC236}">
                <a16:creationId xmlns:a16="http://schemas.microsoft.com/office/drawing/2014/main" id="{F799B0D0-1BE2-42B3-B367-499C7478C86D}"/>
              </a:ext>
            </a:extLst>
          </p:cNvPr>
          <p:cNvSpPr/>
          <p:nvPr/>
        </p:nvSpPr>
        <p:spPr>
          <a:xfrm>
            <a:off x="4243472" y="1996807"/>
            <a:ext cx="1138894" cy="850427"/>
          </a:xfrm>
          <a:custGeom>
            <a:avLst/>
            <a:gdLst>
              <a:gd name="connsiteX0" fmla="*/ 0 w 1248402"/>
              <a:gd name="connsiteY0" fmla="*/ 423342 h 850427"/>
              <a:gd name="connsiteX1" fmla="*/ 235444 w 1248402"/>
              <a:gd name="connsiteY1" fmla="*/ 12683 h 850427"/>
              <a:gd name="connsiteX2" fmla="*/ 569446 w 1248402"/>
              <a:gd name="connsiteY2" fmla="*/ 850427 h 850427"/>
              <a:gd name="connsiteX3" fmla="*/ 799415 w 1248402"/>
              <a:gd name="connsiteY3" fmla="*/ 7207 h 850427"/>
              <a:gd name="connsiteX4" fmla="*/ 1051286 w 1248402"/>
              <a:gd name="connsiteY4" fmla="*/ 828525 h 850427"/>
              <a:gd name="connsiteX5" fmla="*/ 1248402 w 1248402"/>
              <a:gd name="connsiteY5" fmla="*/ 423342 h 850427"/>
              <a:gd name="connsiteX6" fmla="*/ 1248402 w 1248402"/>
              <a:gd name="connsiteY6" fmla="*/ 423342 h 8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402" h="850427">
                <a:moveTo>
                  <a:pt x="0" y="423342"/>
                </a:moveTo>
                <a:cubicBezTo>
                  <a:pt x="70268" y="182422"/>
                  <a:pt x="140537" y="-58498"/>
                  <a:pt x="235444" y="12683"/>
                </a:cubicBezTo>
                <a:cubicBezTo>
                  <a:pt x="330351" y="83864"/>
                  <a:pt x="475451" y="851340"/>
                  <a:pt x="569446" y="850427"/>
                </a:cubicBezTo>
                <a:cubicBezTo>
                  <a:pt x="663441" y="849514"/>
                  <a:pt x="719108" y="10857"/>
                  <a:pt x="799415" y="7207"/>
                </a:cubicBezTo>
                <a:cubicBezTo>
                  <a:pt x="879722" y="3557"/>
                  <a:pt x="976455" y="759169"/>
                  <a:pt x="1051286" y="828525"/>
                </a:cubicBezTo>
                <a:cubicBezTo>
                  <a:pt x="1126117" y="897881"/>
                  <a:pt x="1248402" y="423342"/>
                  <a:pt x="1248402" y="423342"/>
                </a:cubicBezTo>
                <a:lnTo>
                  <a:pt x="1248402" y="423342"/>
                </a:lnTo>
              </a:path>
            </a:pathLst>
          </a:cu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35760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A5D74741-599D-4EBD-B200-0A55E01DEBAF}"/>
              </a:ext>
            </a:extLst>
          </p:cNvPr>
          <p:cNvSpPr/>
          <p:nvPr/>
        </p:nvSpPr>
        <p:spPr>
          <a:xfrm rot="16200000">
            <a:off x="1954887" y="1388689"/>
            <a:ext cx="393320" cy="1615254"/>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FF000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33" name="Freeform: Shape 32">
            <a:extLst>
              <a:ext uri="{FF2B5EF4-FFF2-40B4-BE49-F238E27FC236}">
                <a16:creationId xmlns:a16="http://schemas.microsoft.com/office/drawing/2014/main" id="{73F3DA48-C949-4984-91ED-A91321FA3848}"/>
              </a:ext>
            </a:extLst>
          </p:cNvPr>
          <p:cNvSpPr/>
          <p:nvPr/>
        </p:nvSpPr>
        <p:spPr>
          <a:xfrm rot="16200000">
            <a:off x="2067436" y="1892527"/>
            <a:ext cx="393320" cy="1615254"/>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FF000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t>What is beamforming?</a:t>
            </a:r>
          </a:p>
        </p:txBody>
      </p:sp>
      <p:grpSp>
        <p:nvGrpSpPr>
          <p:cNvPr id="3" name="Group 2">
            <a:extLst>
              <a:ext uri="{FF2B5EF4-FFF2-40B4-BE49-F238E27FC236}">
                <a16:creationId xmlns:a16="http://schemas.microsoft.com/office/drawing/2014/main" id="{6AFB6EEA-ECD1-4D42-9D35-69967273B96D}"/>
              </a:ext>
            </a:extLst>
          </p:cNvPr>
          <p:cNvGrpSpPr/>
          <p:nvPr/>
        </p:nvGrpSpPr>
        <p:grpSpPr>
          <a:xfrm>
            <a:off x="613250" y="1954735"/>
            <a:ext cx="2296039" cy="2370869"/>
            <a:chOff x="613250" y="1954735"/>
            <a:chExt cx="2296039" cy="2370869"/>
          </a:xfrm>
        </p:grpSpPr>
        <p:sp>
          <p:nvSpPr>
            <p:cNvPr id="8" name="Oval 7">
              <a:extLst>
                <a:ext uri="{FF2B5EF4-FFF2-40B4-BE49-F238E27FC236}">
                  <a16:creationId xmlns:a16="http://schemas.microsoft.com/office/drawing/2014/main" id="{B640B8D4-70B2-4B8B-BAA4-04E36303BA7E}"/>
                </a:ext>
              </a:extLst>
            </p:cNvPr>
            <p:cNvSpPr/>
            <p:nvPr/>
          </p:nvSpPr>
          <p:spPr>
            <a:xfrm>
              <a:off x="613250" y="2847234"/>
              <a:ext cx="640628" cy="581766"/>
            </a:xfrm>
            <a:prstGeom prst="ellipse">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537224DE-361D-4252-878D-4F88EFA9F42C}"/>
                </a:ext>
              </a:extLst>
            </p:cNvPr>
            <p:cNvSpPr txBox="1"/>
            <p:nvPr/>
          </p:nvSpPr>
          <p:spPr>
            <a:xfrm>
              <a:off x="752873" y="2880084"/>
              <a:ext cx="312101" cy="523220"/>
            </a:xfrm>
            <a:prstGeom prst="rect">
              <a:avLst/>
            </a:prstGeom>
            <a:noFill/>
          </p:spPr>
          <p:txBody>
            <a:bodyPr wrap="square" rtlCol="0">
              <a:spAutoFit/>
            </a:bodyPr>
            <a:lstStyle/>
            <a:p>
              <a:r>
                <a:rPr lang="en-US" sz="2800" dirty="0">
                  <a:solidFill>
                    <a:srgbClr val="00B0F0"/>
                  </a:solidFill>
                </a:rPr>
                <a:t>T</a:t>
              </a:r>
            </a:p>
          </p:txBody>
        </p:sp>
        <p:sp>
          <p:nvSpPr>
            <p:cNvPr id="15" name="Freeform: Shape 14">
              <a:extLst>
                <a:ext uri="{FF2B5EF4-FFF2-40B4-BE49-F238E27FC236}">
                  <a16:creationId xmlns:a16="http://schemas.microsoft.com/office/drawing/2014/main" id="{539E700E-EFF0-4318-81D2-76D68398EA8E}"/>
                </a:ext>
              </a:extLst>
            </p:cNvPr>
            <p:cNvSpPr/>
            <p:nvPr/>
          </p:nvSpPr>
          <p:spPr>
            <a:xfrm>
              <a:off x="1346960" y="2858184"/>
              <a:ext cx="219018" cy="570816"/>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00B0F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6" name="Freeform: Shape 15">
              <a:extLst>
                <a:ext uri="{FF2B5EF4-FFF2-40B4-BE49-F238E27FC236}">
                  <a16:creationId xmlns:a16="http://schemas.microsoft.com/office/drawing/2014/main" id="{A338C59B-0420-4368-9E7F-48C92936F1AF}"/>
                </a:ext>
              </a:extLst>
            </p:cNvPr>
            <p:cNvSpPr/>
            <p:nvPr/>
          </p:nvSpPr>
          <p:spPr>
            <a:xfrm>
              <a:off x="1659060" y="2661067"/>
              <a:ext cx="277423" cy="969155"/>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00B0F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7" name="Freeform: Shape 16">
              <a:extLst>
                <a:ext uri="{FF2B5EF4-FFF2-40B4-BE49-F238E27FC236}">
                  <a16:creationId xmlns:a16="http://schemas.microsoft.com/office/drawing/2014/main" id="{A00D3BD7-0377-4EB2-BC03-5ADBC3AD4122}"/>
                </a:ext>
              </a:extLst>
            </p:cNvPr>
            <p:cNvSpPr/>
            <p:nvPr/>
          </p:nvSpPr>
          <p:spPr>
            <a:xfrm>
              <a:off x="2029566" y="2420149"/>
              <a:ext cx="393320" cy="1494797"/>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00B0F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8" name="Freeform: Shape 17">
              <a:extLst>
                <a:ext uri="{FF2B5EF4-FFF2-40B4-BE49-F238E27FC236}">
                  <a16:creationId xmlns:a16="http://schemas.microsoft.com/office/drawing/2014/main" id="{5068AD2F-5501-4F65-BE5B-233B6D9DC7C9}"/>
                </a:ext>
              </a:extLst>
            </p:cNvPr>
            <p:cNvSpPr/>
            <p:nvPr/>
          </p:nvSpPr>
          <p:spPr>
            <a:xfrm>
              <a:off x="2341665" y="1954735"/>
              <a:ext cx="567624" cy="2370869"/>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00B0F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grpSp>
      <p:sp>
        <p:nvSpPr>
          <p:cNvPr id="19" name="Oval 18">
            <a:extLst>
              <a:ext uri="{FF2B5EF4-FFF2-40B4-BE49-F238E27FC236}">
                <a16:creationId xmlns:a16="http://schemas.microsoft.com/office/drawing/2014/main" id="{5A52742C-6A14-4123-B08D-F3A4B13AADFD}"/>
              </a:ext>
            </a:extLst>
          </p:cNvPr>
          <p:cNvSpPr/>
          <p:nvPr/>
        </p:nvSpPr>
        <p:spPr>
          <a:xfrm>
            <a:off x="2341665" y="2129266"/>
            <a:ext cx="640628" cy="581766"/>
          </a:xfrm>
          <a:prstGeom prst="ellipse">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D72BF00D-E4AB-4DC6-B400-7BD06172F4BA}"/>
              </a:ext>
            </a:extLst>
          </p:cNvPr>
          <p:cNvSpPr txBox="1"/>
          <p:nvPr/>
        </p:nvSpPr>
        <p:spPr>
          <a:xfrm>
            <a:off x="2469426" y="2137847"/>
            <a:ext cx="312101" cy="523220"/>
          </a:xfrm>
          <a:prstGeom prst="rect">
            <a:avLst/>
          </a:prstGeom>
          <a:noFill/>
        </p:spPr>
        <p:txBody>
          <a:bodyPr wrap="square" rtlCol="0">
            <a:spAutoFit/>
          </a:bodyPr>
          <a:lstStyle/>
          <a:p>
            <a:r>
              <a:rPr lang="en-US" sz="2800" dirty="0">
                <a:solidFill>
                  <a:schemeClr val="tx1">
                    <a:lumMod val="50000"/>
                  </a:schemeClr>
                </a:solidFill>
              </a:rPr>
              <a:t>R</a:t>
            </a:r>
          </a:p>
        </p:txBody>
      </p:sp>
      <p:cxnSp>
        <p:nvCxnSpPr>
          <p:cNvPr id="22" name="Straight Arrow Connector 21">
            <a:extLst>
              <a:ext uri="{FF2B5EF4-FFF2-40B4-BE49-F238E27FC236}">
                <a16:creationId xmlns:a16="http://schemas.microsoft.com/office/drawing/2014/main" id="{D1A93CF4-3371-4256-A375-239A7BDBBF32}"/>
              </a:ext>
            </a:extLst>
          </p:cNvPr>
          <p:cNvCxnSpPr>
            <a:stCxn id="19" idx="6"/>
          </p:cNvCxnSpPr>
          <p:nvPr/>
        </p:nvCxnSpPr>
        <p:spPr>
          <a:xfrm>
            <a:off x="2982293" y="2420149"/>
            <a:ext cx="927178" cy="0"/>
          </a:xfrm>
          <a:prstGeom prst="straightConnector1">
            <a:avLst/>
          </a:prstGeom>
          <a:ln w="28575">
            <a:prstDash val="dash"/>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F756E5E3-FA00-4153-BA6F-7A7283BE7357}"/>
              </a:ext>
            </a:extLst>
          </p:cNvPr>
          <p:cNvCxnSpPr>
            <a:cxnSpLocks/>
            <a:endCxn id="27" idx="5"/>
          </p:cNvCxnSpPr>
          <p:nvPr/>
        </p:nvCxnSpPr>
        <p:spPr>
          <a:xfrm>
            <a:off x="4235258" y="2420149"/>
            <a:ext cx="1147108" cy="0"/>
          </a:xfrm>
          <a:prstGeom prst="straightConnector1">
            <a:avLst/>
          </a:prstGeom>
          <a:ln w="222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Freeform: Shape 26">
            <a:extLst>
              <a:ext uri="{FF2B5EF4-FFF2-40B4-BE49-F238E27FC236}">
                <a16:creationId xmlns:a16="http://schemas.microsoft.com/office/drawing/2014/main" id="{F799B0D0-1BE2-42B3-B367-499C7478C86D}"/>
              </a:ext>
            </a:extLst>
          </p:cNvPr>
          <p:cNvSpPr/>
          <p:nvPr/>
        </p:nvSpPr>
        <p:spPr>
          <a:xfrm>
            <a:off x="4243472" y="1996807"/>
            <a:ext cx="1138894" cy="850427"/>
          </a:xfrm>
          <a:custGeom>
            <a:avLst/>
            <a:gdLst>
              <a:gd name="connsiteX0" fmla="*/ 0 w 1248402"/>
              <a:gd name="connsiteY0" fmla="*/ 423342 h 850427"/>
              <a:gd name="connsiteX1" fmla="*/ 235444 w 1248402"/>
              <a:gd name="connsiteY1" fmla="*/ 12683 h 850427"/>
              <a:gd name="connsiteX2" fmla="*/ 569446 w 1248402"/>
              <a:gd name="connsiteY2" fmla="*/ 850427 h 850427"/>
              <a:gd name="connsiteX3" fmla="*/ 799415 w 1248402"/>
              <a:gd name="connsiteY3" fmla="*/ 7207 h 850427"/>
              <a:gd name="connsiteX4" fmla="*/ 1051286 w 1248402"/>
              <a:gd name="connsiteY4" fmla="*/ 828525 h 850427"/>
              <a:gd name="connsiteX5" fmla="*/ 1248402 w 1248402"/>
              <a:gd name="connsiteY5" fmla="*/ 423342 h 850427"/>
              <a:gd name="connsiteX6" fmla="*/ 1248402 w 1248402"/>
              <a:gd name="connsiteY6" fmla="*/ 423342 h 8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402" h="850427">
                <a:moveTo>
                  <a:pt x="0" y="423342"/>
                </a:moveTo>
                <a:cubicBezTo>
                  <a:pt x="70268" y="182422"/>
                  <a:pt x="140537" y="-58498"/>
                  <a:pt x="235444" y="12683"/>
                </a:cubicBezTo>
                <a:cubicBezTo>
                  <a:pt x="330351" y="83864"/>
                  <a:pt x="475451" y="851340"/>
                  <a:pt x="569446" y="850427"/>
                </a:cubicBezTo>
                <a:cubicBezTo>
                  <a:pt x="663441" y="849514"/>
                  <a:pt x="719108" y="10857"/>
                  <a:pt x="799415" y="7207"/>
                </a:cubicBezTo>
                <a:cubicBezTo>
                  <a:pt x="879722" y="3557"/>
                  <a:pt x="976455" y="759169"/>
                  <a:pt x="1051286" y="828525"/>
                </a:cubicBezTo>
                <a:cubicBezTo>
                  <a:pt x="1126117" y="897881"/>
                  <a:pt x="1248402" y="423342"/>
                  <a:pt x="1248402" y="423342"/>
                </a:cubicBezTo>
                <a:lnTo>
                  <a:pt x="1248402" y="423342"/>
                </a:lnTo>
              </a:path>
            </a:pathLst>
          </a:cu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Oval 23">
            <a:extLst>
              <a:ext uri="{FF2B5EF4-FFF2-40B4-BE49-F238E27FC236}">
                <a16:creationId xmlns:a16="http://schemas.microsoft.com/office/drawing/2014/main" id="{7772576F-E020-4F68-AC1A-FD255E48C02C}"/>
              </a:ext>
            </a:extLst>
          </p:cNvPr>
          <p:cNvSpPr/>
          <p:nvPr/>
        </p:nvSpPr>
        <p:spPr>
          <a:xfrm rot="16200000">
            <a:off x="2019298" y="4973474"/>
            <a:ext cx="640628" cy="581766"/>
          </a:xfrm>
          <a:prstGeom prst="ellipse">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61DAB320-ADD5-4236-B312-055CA7822B4C}"/>
              </a:ext>
            </a:extLst>
          </p:cNvPr>
          <p:cNvSpPr txBox="1"/>
          <p:nvPr/>
        </p:nvSpPr>
        <p:spPr>
          <a:xfrm>
            <a:off x="2187139" y="5027387"/>
            <a:ext cx="312101" cy="523220"/>
          </a:xfrm>
          <a:prstGeom prst="rect">
            <a:avLst/>
          </a:prstGeom>
          <a:noFill/>
        </p:spPr>
        <p:txBody>
          <a:bodyPr wrap="square" rtlCol="0">
            <a:spAutoFit/>
          </a:bodyPr>
          <a:lstStyle/>
          <a:p>
            <a:r>
              <a:rPr lang="en-US" sz="2800" dirty="0">
                <a:solidFill>
                  <a:srgbClr val="FF0000"/>
                </a:solidFill>
                <a:latin typeface="Andalus" panose="02020603050405020304" pitchFamily="18" charset="-78"/>
                <a:cs typeface="Andalus" panose="02020603050405020304" pitchFamily="18" charset="-78"/>
              </a:rPr>
              <a:t>I</a:t>
            </a:r>
          </a:p>
        </p:txBody>
      </p:sp>
      <p:sp>
        <p:nvSpPr>
          <p:cNvPr id="26" name="Freeform: Shape 25">
            <a:extLst>
              <a:ext uri="{FF2B5EF4-FFF2-40B4-BE49-F238E27FC236}">
                <a16:creationId xmlns:a16="http://schemas.microsoft.com/office/drawing/2014/main" id="{58A7DD5F-887C-4387-A648-724C08DCD1AD}"/>
              </a:ext>
            </a:extLst>
          </p:cNvPr>
          <p:cNvSpPr/>
          <p:nvPr/>
        </p:nvSpPr>
        <p:spPr>
          <a:xfrm rot="16200000">
            <a:off x="2235578" y="4456044"/>
            <a:ext cx="219018" cy="570816"/>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FF000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28" name="Freeform: Shape 27">
            <a:extLst>
              <a:ext uri="{FF2B5EF4-FFF2-40B4-BE49-F238E27FC236}">
                <a16:creationId xmlns:a16="http://schemas.microsoft.com/office/drawing/2014/main" id="{92FCB58F-D5AB-4655-A87F-5F35B7F08C5A}"/>
              </a:ext>
            </a:extLst>
          </p:cNvPr>
          <p:cNvSpPr/>
          <p:nvPr/>
        </p:nvSpPr>
        <p:spPr>
          <a:xfrm rot="16200000">
            <a:off x="2208428" y="3915572"/>
            <a:ext cx="277423" cy="969155"/>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FF000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29" name="Freeform: Shape 28">
            <a:extLst>
              <a:ext uri="{FF2B5EF4-FFF2-40B4-BE49-F238E27FC236}">
                <a16:creationId xmlns:a16="http://schemas.microsoft.com/office/drawing/2014/main" id="{C66FC174-8233-413A-AFB0-F1251C7E8BA9}"/>
              </a:ext>
            </a:extLst>
          </p:cNvPr>
          <p:cNvSpPr/>
          <p:nvPr/>
        </p:nvSpPr>
        <p:spPr>
          <a:xfrm rot="16200000">
            <a:off x="2172383" y="3224296"/>
            <a:ext cx="393320" cy="1494797"/>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FF000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31" name="Freeform: Shape 30">
            <a:extLst>
              <a:ext uri="{FF2B5EF4-FFF2-40B4-BE49-F238E27FC236}">
                <a16:creationId xmlns:a16="http://schemas.microsoft.com/office/drawing/2014/main" id="{F6E24A5A-1E50-4F20-B130-A3F122917F47}"/>
              </a:ext>
            </a:extLst>
          </p:cNvPr>
          <p:cNvSpPr/>
          <p:nvPr/>
        </p:nvSpPr>
        <p:spPr>
          <a:xfrm rot="16200000">
            <a:off x="2172381" y="2724204"/>
            <a:ext cx="393320" cy="1615255"/>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FF000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32" name="Freeform: Shape 31">
            <a:extLst>
              <a:ext uri="{FF2B5EF4-FFF2-40B4-BE49-F238E27FC236}">
                <a16:creationId xmlns:a16="http://schemas.microsoft.com/office/drawing/2014/main" id="{74852D44-6F4E-456D-9C2B-78D81CB58F93}"/>
              </a:ext>
            </a:extLst>
          </p:cNvPr>
          <p:cNvSpPr/>
          <p:nvPr/>
        </p:nvSpPr>
        <p:spPr>
          <a:xfrm rot="16200000">
            <a:off x="2142955" y="2280754"/>
            <a:ext cx="393320" cy="1615254"/>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FF000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4" name="Freeform: Shape 3">
            <a:extLst>
              <a:ext uri="{FF2B5EF4-FFF2-40B4-BE49-F238E27FC236}">
                <a16:creationId xmlns:a16="http://schemas.microsoft.com/office/drawing/2014/main" id="{6A716BAA-B3F7-4B9D-98D1-4C6C1532327A}"/>
              </a:ext>
            </a:extLst>
          </p:cNvPr>
          <p:cNvSpPr/>
          <p:nvPr/>
        </p:nvSpPr>
        <p:spPr>
          <a:xfrm>
            <a:off x="4243473" y="2007957"/>
            <a:ext cx="1122467" cy="822850"/>
          </a:xfrm>
          <a:custGeom>
            <a:avLst/>
            <a:gdLst>
              <a:gd name="connsiteX0" fmla="*/ 0 w 1122467"/>
              <a:gd name="connsiteY0" fmla="*/ 412192 h 822850"/>
              <a:gd name="connsiteX1" fmla="*/ 153313 w 1122467"/>
              <a:gd name="connsiteY1" fmla="*/ 795473 h 822850"/>
              <a:gd name="connsiteX2" fmla="*/ 476364 w 1122467"/>
              <a:gd name="connsiteY2" fmla="*/ 12484 h 822850"/>
              <a:gd name="connsiteX3" fmla="*/ 733710 w 1122467"/>
              <a:gd name="connsiteY3" fmla="*/ 822850 h 822850"/>
              <a:gd name="connsiteX4" fmla="*/ 963679 w 1122467"/>
              <a:gd name="connsiteY4" fmla="*/ 12484 h 822850"/>
              <a:gd name="connsiteX5" fmla="*/ 1122467 w 1122467"/>
              <a:gd name="connsiteY5" fmla="*/ 406716 h 82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467" h="822850">
                <a:moveTo>
                  <a:pt x="0" y="412192"/>
                </a:moveTo>
                <a:cubicBezTo>
                  <a:pt x="36959" y="637141"/>
                  <a:pt x="73919" y="862091"/>
                  <a:pt x="153313" y="795473"/>
                </a:cubicBezTo>
                <a:cubicBezTo>
                  <a:pt x="232707" y="728855"/>
                  <a:pt x="379631" y="7921"/>
                  <a:pt x="476364" y="12484"/>
                </a:cubicBezTo>
                <a:cubicBezTo>
                  <a:pt x="573097" y="17047"/>
                  <a:pt x="652491" y="822850"/>
                  <a:pt x="733710" y="822850"/>
                </a:cubicBezTo>
                <a:cubicBezTo>
                  <a:pt x="814929" y="822850"/>
                  <a:pt x="898886" y="81840"/>
                  <a:pt x="963679" y="12484"/>
                </a:cubicBezTo>
                <a:cubicBezTo>
                  <a:pt x="1028472" y="-56872"/>
                  <a:pt x="1075469" y="174922"/>
                  <a:pt x="1122467" y="406716"/>
                </a:cubicBezTo>
              </a:path>
            </a:pathLst>
          </a:custGeom>
          <a:ln w="15875">
            <a:solidFill>
              <a:srgbClr val="FF000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49473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A5D74741-599D-4EBD-B200-0A55E01DEBAF}"/>
              </a:ext>
            </a:extLst>
          </p:cNvPr>
          <p:cNvSpPr/>
          <p:nvPr/>
        </p:nvSpPr>
        <p:spPr>
          <a:xfrm rot="16200000">
            <a:off x="1954887" y="890440"/>
            <a:ext cx="393320" cy="1615254"/>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FF000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33" name="Freeform: Shape 32">
            <a:extLst>
              <a:ext uri="{FF2B5EF4-FFF2-40B4-BE49-F238E27FC236}">
                <a16:creationId xmlns:a16="http://schemas.microsoft.com/office/drawing/2014/main" id="{73F3DA48-C949-4984-91ED-A91321FA3848}"/>
              </a:ext>
            </a:extLst>
          </p:cNvPr>
          <p:cNvSpPr/>
          <p:nvPr/>
        </p:nvSpPr>
        <p:spPr>
          <a:xfrm rot="16200000">
            <a:off x="2067436" y="1394278"/>
            <a:ext cx="393320" cy="1615254"/>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FF000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t>What is beamforming?</a:t>
            </a:r>
          </a:p>
        </p:txBody>
      </p:sp>
      <p:grpSp>
        <p:nvGrpSpPr>
          <p:cNvPr id="3" name="Group 2">
            <a:extLst>
              <a:ext uri="{FF2B5EF4-FFF2-40B4-BE49-F238E27FC236}">
                <a16:creationId xmlns:a16="http://schemas.microsoft.com/office/drawing/2014/main" id="{6AFB6EEA-ECD1-4D42-9D35-69967273B96D}"/>
              </a:ext>
            </a:extLst>
          </p:cNvPr>
          <p:cNvGrpSpPr/>
          <p:nvPr/>
        </p:nvGrpSpPr>
        <p:grpSpPr>
          <a:xfrm>
            <a:off x="613250" y="1456486"/>
            <a:ext cx="2296039" cy="2370869"/>
            <a:chOff x="613250" y="1954735"/>
            <a:chExt cx="2296039" cy="2370869"/>
          </a:xfrm>
        </p:grpSpPr>
        <p:sp>
          <p:nvSpPr>
            <p:cNvPr id="8" name="Oval 7">
              <a:extLst>
                <a:ext uri="{FF2B5EF4-FFF2-40B4-BE49-F238E27FC236}">
                  <a16:creationId xmlns:a16="http://schemas.microsoft.com/office/drawing/2014/main" id="{B640B8D4-70B2-4B8B-BAA4-04E36303BA7E}"/>
                </a:ext>
              </a:extLst>
            </p:cNvPr>
            <p:cNvSpPr/>
            <p:nvPr/>
          </p:nvSpPr>
          <p:spPr>
            <a:xfrm>
              <a:off x="613250" y="2847234"/>
              <a:ext cx="640628" cy="581766"/>
            </a:xfrm>
            <a:prstGeom prst="ellipse">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537224DE-361D-4252-878D-4F88EFA9F42C}"/>
                </a:ext>
              </a:extLst>
            </p:cNvPr>
            <p:cNvSpPr txBox="1"/>
            <p:nvPr/>
          </p:nvSpPr>
          <p:spPr>
            <a:xfrm>
              <a:off x="752873" y="2880084"/>
              <a:ext cx="312101" cy="523220"/>
            </a:xfrm>
            <a:prstGeom prst="rect">
              <a:avLst/>
            </a:prstGeom>
            <a:noFill/>
          </p:spPr>
          <p:txBody>
            <a:bodyPr wrap="square" rtlCol="0">
              <a:spAutoFit/>
            </a:bodyPr>
            <a:lstStyle/>
            <a:p>
              <a:r>
                <a:rPr lang="en-US" sz="2800" dirty="0">
                  <a:solidFill>
                    <a:srgbClr val="00B0F0"/>
                  </a:solidFill>
                </a:rPr>
                <a:t>T</a:t>
              </a:r>
            </a:p>
          </p:txBody>
        </p:sp>
        <p:sp>
          <p:nvSpPr>
            <p:cNvPr id="15" name="Freeform: Shape 14">
              <a:extLst>
                <a:ext uri="{FF2B5EF4-FFF2-40B4-BE49-F238E27FC236}">
                  <a16:creationId xmlns:a16="http://schemas.microsoft.com/office/drawing/2014/main" id="{539E700E-EFF0-4318-81D2-76D68398EA8E}"/>
                </a:ext>
              </a:extLst>
            </p:cNvPr>
            <p:cNvSpPr/>
            <p:nvPr/>
          </p:nvSpPr>
          <p:spPr>
            <a:xfrm>
              <a:off x="1346960" y="2858184"/>
              <a:ext cx="219018" cy="570816"/>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00B0F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6" name="Freeform: Shape 15">
              <a:extLst>
                <a:ext uri="{FF2B5EF4-FFF2-40B4-BE49-F238E27FC236}">
                  <a16:creationId xmlns:a16="http://schemas.microsoft.com/office/drawing/2014/main" id="{A338C59B-0420-4368-9E7F-48C92936F1AF}"/>
                </a:ext>
              </a:extLst>
            </p:cNvPr>
            <p:cNvSpPr/>
            <p:nvPr/>
          </p:nvSpPr>
          <p:spPr>
            <a:xfrm>
              <a:off x="1659060" y="2661067"/>
              <a:ext cx="277423" cy="969155"/>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00B0F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7" name="Freeform: Shape 16">
              <a:extLst>
                <a:ext uri="{FF2B5EF4-FFF2-40B4-BE49-F238E27FC236}">
                  <a16:creationId xmlns:a16="http://schemas.microsoft.com/office/drawing/2014/main" id="{A00D3BD7-0377-4EB2-BC03-5ADBC3AD4122}"/>
                </a:ext>
              </a:extLst>
            </p:cNvPr>
            <p:cNvSpPr/>
            <p:nvPr/>
          </p:nvSpPr>
          <p:spPr>
            <a:xfrm>
              <a:off x="2029566" y="2420149"/>
              <a:ext cx="393320" cy="1494797"/>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00B0F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8" name="Freeform: Shape 17">
              <a:extLst>
                <a:ext uri="{FF2B5EF4-FFF2-40B4-BE49-F238E27FC236}">
                  <a16:creationId xmlns:a16="http://schemas.microsoft.com/office/drawing/2014/main" id="{5068AD2F-5501-4F65-BE5B-233B6D9DC7C9}"/>
                </a:ext>
              </a:extLst>
            </p:cNvPr>
            <p:cNvSpPr/>
            <p:nvPr/>
          </p:nvSpPr>
          <p:spPr>
            <a:xfrm>
              <a:off x="2341665" y="1954735"/>
              <a:ext cx="567624" cy="2370869"/>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00B0F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grpSp>
      <p:sp>
        <p:nvSpPr>
          <p:cNvPr id="19" name="Oval 18">
            <a:extLst>
              <a:ext uri="{FF2B5EF4-FFF2-40B4-BE49-F238E27FC236}">
                <a16:creationId xmlns:a16="http://schemas.microsoft.com/office/drawing/2014/main" id="{5A52742C-6A14-4123-B08D-F3A4B13AADFD}"/>
              </a:ext>
            </a:extLst>
          </p:cNvPr>
          <p:cNvSpPr/>
          <p:nvPr/>
        </p:nvSpPr>
        <p:spPr>
          <a:xfrm>
            <a:off x="2341665" y="1631017"/>
            <a:ext cx="640628" cy="581766"/>
          </a:xfrm>
          <a:prstGeom prst="ellipse">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D72BF00D-E4AB-4DC6-B400-7BD06172F4BA}"/>
              </a:ext>
            </a:extLst>
          </p:cNvPr>
          <p:cNvSpPr txBox="1"/>
          <p:nvPr/>
        </p:nvSpPr>
        <p:spPr>
          <a:xfrm>
            <a:off x="2469426" y="1639598"/>
            <a:ext cx="312101" cy="523220"/>
          </a:xfrm>
          <a:prstGeom prst="rect">
            <a:avLst/>
          </a:prstGeom>
          <a:noFill/>
        </p:spPr>
        <p:txBody>
          <a:bodyPr wrap="square" rtlCol="0">
            <a:spAutoFit/>
          </a:bodyPr>
          <a:lstStyle/>
          <a:p>
            <a:r>
              <a:rPr lang="en-US" sz="2800" dirty="0">
                <a:solidFill>
                  <a:schemeClr val="tx1">
                    <a:lumMod val="50000"/>
                  </a:schemeClr>
                </a:solidFill>
              </a:rPr>
              <a:t>R</a:t>
            </a:r>
          </a:p>
        </p:txBody>
      </p:sp>
      <p:cxnSp>
        <p:nvCxnSpPr>
          <p:cNvPr id="22" name="Straight Arrow Connector 21">
            <a:extLst>
              <a:ext uri="{FF2B5EF4-FFF2-40B4-BE49-F238E27FC236}">
                <a16:creationId xmlns:a16="http://schemas.microsoft.com/office/drawing/2014/main" id="{D1A93CF4-3371-4256-A375-239A7BDBBF32}"/>
              </a:ext>
            </a:extLst>
          </p:cNvPr>
          <p:cNvCxnSpPr>
            <a:stCxn id="19" idx="6"/>
          </p:cNvCxnSpPr>
          <p:nvPr/>
        </p:nvCxnSpPr>
        <p:spPr>
          <a:xfrm>
            <a:off x="2982293" y="1921900"/>
            <a:ext cx="927178" cy="0"/>
          </a:xfrm>
          <a:prstGeom prst="straightConnector1">
            <a:avLst/>
          </a:prstGeom>
          <a:ln w="28575">
            <a:prstDash val="dash"/>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F756E5E3-FA00-4153-BA6F-7A7283BE7357}"/>
              </a:ext>
            </a:extLst>
          </p:cNvPr>
          <p:cNvCxnSpPr>
            <a:cxnSpLocks/>
            <a:endCxn id="27" idx="5"/>
          </p:cNvCxnSpPr>
          <p:nvPr/>
        </p:nvCxnSpPr>
        <p:spPr>
          <a:xfrm>
            <a:off x="4235258" y="1921900"/>
            <a:ext cx="1147108" cy="0"/>
          </a:xfrm>
          <a:prstGeom prst="straightConnector1">
            <a:avLst/>
          </a:prstGeom>
          <a:ln w="222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Freeform: Shape 26">
            <a:extLst>
              <a:ext uri="{FF2B5EF4-FFF2-40B4-BE49-F238E27FC236}">
                <a16:creationId xmlns:a16="http://schemas.microsoft.com/office/drawing/2014/main" id="{F799B0D0-1BE2-42B3-B367-499C7478C86D}"/>
              </a:ext>
            </a:extLst>
          </p:cNvPr>
          <p:cNvSpPr/>
          <p:nvPr/>
        </p:nvSpPr>
        <p:spPr>
          <a:xfrm>
            <a:off x="4243472" y="1498558"/>
            <a:ext cx="1138894" cy="850427"/>
          </a:xfrm>
          <a:custGeom>
            <a:avLst/>
            <a:gdLst>
              <a:gd name="connsiteX0" fmla="*/ 0 w 1248402"/>
              <a:gd name="connsiteY0" fmla="*/ 423342 h 850427"/>
              <a:gd name="connsiteX1" fmla="*/ 235444 w 1248402"/>
              <a:gd name="connsiteY1" fmla="*/ 12683 h 850427"/>
              <a:gd name="connsiteX2" fmla="*/ 569446 w 1248402"/>
              <a:gd name="connsiteY2" fmla="*/ 850427 h 850427"/>
              <a:gd name="connsiteX3" fmla="*/ 799415 w 1248402"/>
              <a:gd name="connsiteY3" fmla="*/ 7207 h 850427"/>
              <a:gd name="connsiteX4" fmla="*/ 1051286 w 1248402"/>
              <a:gd name="connsiteY4" fmla="*/ 828525 h 850427"/>
              <a:gd name="connsiteX5" fmla="*/ 1248402 w 1248402"/>
              <a:gd name="connsiteY5" fmla="*/ 423342 h 850427"/>
              <a:gd name="connsiteX6" fmla="*/ 1248402 w 1248402"/>
              <a:gd name="connsiteY6" fmla="*/ 423342 h 8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402" h="850427">
                <a:moveTo>
                  <a:pt x="0" y="423342"/>
                </a:moveTo>
                <a:cubicBezTo>
                  <a:pt x="70268" y="182422"/>
                  <a:pt x="140537" y="-58498"/>
                  <a:pt x="235444" y="12683"/>
                </a:cubicBezTo>
                <a:cubicBezTo>
                  <a:pt x="330351" y="83864"/>
                  <a:pt x="475451" y="851340"/>
                  <a:pt x="569446" y="850427"/>
                </a:cubicBezTo>
                <a:cubicBezTo>
                  <a:pt x="663441" y="849514"/>
                  <a:pt x="719108" y="10857"/>
                  <a:pt x="799415" y="7207"/>
                </a:cubicBezTo>
                <a:cubicBezTo>
                  <a:pt x="879722" y="3557"/>
                  <a:pt x="976455" y="759169"/>
                  <a:pt x="1051286" y="828525"/>
                </a:cubicBezTo>
                <a:cubicBezTo>
                  <a:pt x="1126117" y="897881"/>
                  <a:pt x="1248402" y="423342"/>
                  <a:pt x="1248402" y="423342"/>
                </a:cubicBezTo>
                <a:lnTo>
                  <a:pt x="1248402" y="423342"/>
                </a:lnTo>
              </a:path>
            </a:pathLst>
          </a:cu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Oval 23">
            <a:extLst>
              <a:ext uri="{FF2B5EF4-FFF2-40B4-BE49-F238E27FC236}">
                <a16:creationId xmlns:a16="http://schemas.microsoft.com/office/drawing/2014/main" id="{7772576F-E020-4F68-AC1A-FD255E48C02C}"/>
              </a:ext>
            </a:extLst>
          </p:cNvPr>
          <p:cNvSpPr/>
          <p:nvPr/>
        </p:nvSpPr>
        <p:spPr>
          <a:xfrm rot="16200000">
            <a:off x="2019298" y="4475225"/>
            <a:ext cx="640628" cy="581766"/>
          </a:xfrm>
          <a:prstGeom prst="ellipse">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61DAB320-ADD5-4236-B312-055CA7822B4C}"/>
              </a:ext>
            </a:extLst>
          </p:cNvPr>
          <p:cNvSpPr txBox="1"/>
          <p:nvPr/>
        </p:nvSpPr>
        <p:spPr>
          <a:xfrm>
            <a:off x="2187139" y="4529138"/>
            <a:ext cx="312101" cy="523220"/>
          </a:xfrm>
          <a:prstGeom prst="rect">
            <a:avLst/>
          </a:prstGeom>
          <a:noFill/>
        </p:spPr>
        <p:txBody>
          <a:bodyPr wrap="square" rtlCol="0">
            <a:spAutoFit/>
          </a:bodyPr>
          <a:lstStyle/>
          <a:p>
            <a:r>
              <a:rPr lang="en-US" sz="2800" dirty="0">
                <a:solidFill>
                  <a:srgbClr val="FF0000"/>
                </a:solidFill>
                <a:latin typeface="Andalus" panose="02020603050405020304" pitchFamily="18" charset="-78"/>
                <a:cs typeface="Andalus" panose="02020603050405020304" pitchFamily="18" charset="-78"/>
              </a:rPr>
              <a:t>I</a:t>
            </a:r>
          </a:p>
        </p:txBody>
      </p:sp>
      <p:sp>
        <p:nvSpPr>
          <p:cNvPr id="26" name="Freeform: Shape 25">
            <a:extLst>
              <a:ext uri="{FF2B5EF4-FFF2-40B4-BE49-F238E27FC236}">
                <a16:creationId xmlns:a16="http://schemas.microsoft.com/office/drawing/2014/main" id="{58A7DD5F-887C-4387-A648-724C08DCD1AD}"/>
              </a:ext>
            </a:extLst>
          </p:cNvPr>
          <p:cNvSpPr/>
          <p:nvPr/>
        </p:nvSpPr>
        <p:spPr>
          <a:xfrm rot="16200000">
            <a:off x="2235578" y="3957795"/>
            <a:ext cx="219018" cy="570816"/>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FF000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28" name="Freeform: Shape 27">
            <a:extLst>
              <a:ext uri="{FF2B5EF4-FFF2-40B4-BE49-F238E27FC236}">
                <a16:creationId xmlns:a16="http://schemas.microsoft.com/office/drawing/2014/main" id="{92FCB58F-D5AB-4655-A87F-5F35B7F08C5A}"/>
              </a:ext>
            </a:extLst>
          </p:cNvPr>
          <p:cNvSpPr/>
          <p:nvPr/>
        </p:nvSpPr>
        <p:spPr>
          <a:xfrm rot="16200000">
            <a:off x="2208428" y="3417323"/>
            <a:ext cx="277423" cy="969155"/>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FF000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29" name="Freeform: Shape 28">
            <a:extLst>
              <a:ext uri="{FF2B5EF4-FFF2-40B4-BE49-F238E27FC236}">
                <a16:creationId xmlns:a16="http://schemas.microsoft.com/office/drawing/2014/main" id="{C66FC174-8233-413A-AFB0-F1251C7E8BA9}"/>
              </a:ext>
            </a:extLst>
          </p:cNvPr>
          <p:cNvSpPr/>
          <p:nvPr/>
        </p:nvSpPr>
        <p:spPr>
          <a:xfrm rot="16200000">
            <a:off x="2172383" y="2726047"/>
            <a:ext cx="393320" cy="1494797"/>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FF000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31" name="Freeform: Shape 30">
            <a:extLst>
              <a:ext uri="{FF2B5EF4-FFF2-40B4-BE49-F238E27FC236}">
                <a16:creationId xmlns:a16="http://schemas.microsoft.com/office/drawing/2014/main" id="{F6E24A5A-1E50-4F20-B130-A3F122917F47}"/>
              </a:ext>
            </a:extLst>
          </p:cNvPr>
          <p:cNvSpPr/>
          <p:nvPr/>
        </p:nvSpPr>
        <p:spPr>
          <a:xfrm rot="16200000">
            <a:off x="2172381" y="2225955"/>
            <a:ext cx="393320" cy="1615255"/>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FF000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32" name="Freeform: Shape 31">
            <a:extLst>
              <a:ext uri="{FF2B5EF4-FFF2-40B4-BE49-F238E27FC236}">
                <a16:creationId xmlns:a16="http://schemas.microsoft.com/office/drawing/2014/main" id="{74852D44-6F4E-456D-9C2B-78D81CB58F93}"/>
              </a:ext>
            </a:extLst>
          </p:cNvPr>
          <p:cNvSpPr/>
          <p:nvPr/>
        </p:nvSpPr>
        <p:spPr>
          <a:xfrm rot="16200000">
            <a:off x="2142955" y="1782505"/>
            <a:ext cx="393320" cy="1615254"/>
          </a:xfrm>
          <a:custGeom>
            <a:avLst/>
            <a:gdLst>
              <a:gd name="connsiteX0" fmla="*/ 0 w 362729"/>
              <a:gd name="connsiteY0" fmla="*/ 0 h 865121"/>
              <a:gd name="connsiteX1" fmla="*/ 361380 w 362729"/>
              <a:gd name="connsiteY1" fmla="*/ 399708 h 865121"/>
              <a:gd name="connsiteX2" fmla="*/ 131411 w 362729"/>
              <a:gd name="connsiteY2" fmla="*/ 865121 h 865121"/>
              <a:gd name="connsiteX3" fmla="*/ 131411 w 362729"/>
              <a:gd name="connsiteY3" fmla="*/ 865121 h 865121"/>
            </a:gdLst>
            <a:ahLst/>
            <a:cxnLst>
              <a:cxn ang="0">
                <a:pos x="connsiteX0" y="connsiteY0"/>
              </a:cxn>
              <a:cxn ang="0">
                <a:pos x="connsiteX1" y="connsiteY1"/>
              </a:cxn>
              <a:cxn ang="0">
                <a:pos x="connsiteX2" y="connsiteY2"/>
              </a:cxn>
              <a:cxn ang="0">
                <a:pos x="connsiteX3" y="connsiteY3"/>
              </a:cxn>
            </a:cxnLst>
            <a:rect l="l" t="t" r="r" b="b"/>
            <a:pathLst>
              <a:path w="362729" h="865121">
                <a:moveTo>
                  <a:pt x="0" y="0"/>
                </a:moveTo>
                <a:cubicBezTo>
                  <a:pt x="169739" y="127760"/>
                  <a:pt x="339478" y="255521"/>
                  <a:pt x="361380" y="399708"/>
                </a:cubicBezTo>
                <a:cubicBezTo>
                  <a:pt x="383282" y="543895"/>
                  <a:pt x="131411" y="865121"/>
                  <a:pt x="131411" y="865121"/>
                </a:cubicBezTo>
                <a:lnTo>
                  <a:pt x="131411" y="865121"/>
                </a:lnTo>
              </a:path>
            </a:pathLst>
          </a:custGeom>
          <a:ln w="28575">
            <a:solidFill>
              <a:srgbClr val="FF000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30" name="Oval 29">
            <a:extLst>
              <a:ext uri="{FF2B5EF4-FFF2-40B4-BE49-F238E27FC236}">
                <a16:creationId xmlns:a16="http://schemas.microsoft.com/office/drawing/2014/main" id="{E10F3D17-9A5F-4E08-A03F-B6104A8CCE80}"/>
              </a:ext>
            </a:extLst>
          </p:cNvPr>
          <p:cNvSpPr/>
          <p:nvPr/>
        </p:nvSpPr>
        <p:spPr>
          <a:xfrm>
            <a:off x="2398692" y="2262458"/>
            <a:ext cx="640628" cy="581766"/>
          </a:xfrm>
          <a:prstGeom prst="ellipse">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 name="TextBox 34">
            <a:extLst>
              <a:ext uri="{FF2B5EF4-FFF2-40B4-BE49-F238E27FC236}">
                <a16:creationId xmlns:a16="http://schemas.microsoft.com/office/drawing/2014/main" id="{6994342E-FB65-417B-99C0-77B204F5FAEC}"/>
              </a:ext>
            </a:extLst>
          </p:cNvPr>
          <p:cNvSpPr txBox="1"/>
          <p:nvPr/>
        </p:nvSpPr>
        <p:spPr>
          <a:xfrm>
            <a:off x="2526453" y="2271039"/>
            <a:ext cx="312101" cy="523220"/>
          </a:xfrm>
          <a:prstGeom prst="rect">
            <a:avLst/>
          </a:prstGeom>
          <a:noFill/>
        </p:spPr>
        <p:txBody>
          <a:bodyPr wrap="square" rtlCol="0">
            <a:spAutoFit/>
          </a:bodyPr>
          <a:lstStyle/>
          <a:p>
            <a:r>
              <a:rPr lang="en-US" sz="2800" dirty="0">
                <a:solidFill>
                  <a:schemeClr val="tx1">
                    <a:lumMod val="50000"/>
                  </a:schemeClr>
                </a:solidFill>
              </a:rPr>
              <a:t>R</a:t>
            </a:r>
          </a:p>
        </p:txBody>
      </p:sp>
      <p:sp>
        <p:nvSpPr>
          <p:cNvPr id="36" name="Oval 35">
            <a:extLst>
              <a:ext uri="{FF2B5EF4-FFF2-40B4-BE49-F238E27FC236}">
                <a16:creationId xmlns:a16="http://schemas.microsoft.com/office/drawing/2014/main" id="{61D1F9CE-8D8E-4A83-B84A-5BE6B7697411}"/>
              </a:ext>
            </a:extLst>
          </p:cNvPr>
          <p:cNvSpPr/>
          <p:nvPr/>
        </p:nvSpPr>
        <p:spPr>
          <a:xfrm>
            <a:off x="2398692" y="2921733"/>
            <a:ext cx="640628" cy="581766"/>
          </a:xfrm>
          <a:prstGeom prst="ellipse">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2EBCC3C1-4B33-4822-B4B4-A0812D52ACCD}"/>
              </a:ext>
            </a:extLst>
          </p:cNvPr>
          <p:cNvSpPr txBox="1"/>
          <p:nvPr/>
        </p:nvSpPr>
        <p:spPr>
          <a:xfrm>
            <a:off x="2526453" y="2930314"/>
            <a:ext cx="312101" cy="523220"/>
          </a:xfrm>
          <a:prstGeom prst="rect">
            <a:avLst/>
          </a:prstGeom>
          <a:noFill/>
        </p:spPr>
        <p:txBody>
          <a:bodyPr wrap="square" rtlCol="0">
            <a:spAutoFit/>
          </a:bodyPr>
          <a:lstStyle/>
          <a:p>
            <a:r>
              <a:rPr lang="en-US" sz="2800" dirty="0">
                <a:solidFill>
                  <a:schemeClr val="tx1">
                    <a:lumMod val="50000"/>
                  </a:schemeClr>
                </a:solidFill>
              </a:rPr>
              <a:t>R</a:t>
            </a:r>
          </a:p>
        </p:txBody>
      </p:sp>
      <p:sp>
        <p:nvSpPr>
          <p:cNvPr id="38" name="Oval 37">
            <a:extLst>
              <a:ext uri="{FF2B5EF4-FFF2-40B4-BE49-F238E27FC236}">
                <a16:creationId xmlns:a16="http://schemas.microsoft.com/office/drawing/2014/main" id="{BF49378F-BAA6-4780-8881-1D3B33D5F8FF}"/>
              </a:ext>
            </a:extLst>
          </p:cNvPr>
          <p:cNvSpPr/>
          <p:nvPr/>
        </p:nvSpPr>
        <p:spPr>
          <a:xfrm>
            <a:off x="2395647" y="3557344"/>
            <a:ext cx="640628" cy="581766"/>
          </a:xfrm>
          <a:prstGeom prst="ellipse">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9" name="TextBox 38">
            <a:extLst>
              <a:ext uri="{FF2B5EF4-FFF2-40B4-BE49-F238E27FC236}">
                <a16:creationId xmlns:a16="http://schemas.microsoft.com/office/drawing/2014/main" id="{843E1746-3739-4739-8176-EC28940A55C1}"/>
              </a:ext>
            </a:extLst>
          </p:cNvPr>
          <p:cNvSpPr txBox="1"/>
          <p:nvPr/>
        </p:nvSpPr>
        <p:spPr>
          <a:xfrm>
            <a:off x="2523408" y="3565925"/>
            <a:ext cx="312101" cy="523220"/>
          </a:xfrm>
          <a:prstGeom prst="rect">
            <a:avLst/>
          </a:prstGeom>
          <a:noFill/>
        </p:spPr>
        <p:txBody>
          <a:bodyPr wrap="square" rtlCol="0">
            <a:spAutoFit/>
          </a:bodyPr>
          <a:lstStyle/>
          <a:p>
            <a:r>
              <a:rPr lang="en-US" sz="2800" dirty="0">
                <a:solidFill>
                  <a:schemeClr val="tx1">
                    <a:lumMod val="50000"/>
                  </a:schemeClr>
                </a:solidFill>
              </a:rPr>
              <a:t>R</a:t>
            </a:r>
          </a:p>
        </p:txBody>
      </p:sp>
      <p:cxnSp>
        <p:nvCxnSpPr>
          <p:cNvPr id="40" name="Straight Arrow Connector 39">
            <a:extLst>
              <a:ext uri="{FF2B5EF4-FFF2-40B4-BE49-F238E27FC236}">
                <a16:creationId xmlns:a16="http://schemas.microsoft.com/office/drawing/2014/main" id="{E5DAC721-272B-4C0B-9E84-0325893A7B61}"/>
              </a:ext>
            </a:extLst>
          </p:cNvPr>
          <p:cNvCxnSpPr/>
          <p:nvPr/>
        </p:nvCxnSpPr>
        <p:spPr>
          <a:xfrm>
            <a:off x="3039320" y="2561615"/>
            <a:ext cx="927178" cy="0"/>
          </a:xfrm>
          <a:prstGeom prst="straightConnector1">
            <a:avLst/>
          </a:prstGeom>
          <a:ln w="28575">
            <a:prstDash val="dash"/>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66D91765-50DD-4308-BD99-7719B997C4B7}"/>
              </a:ext>
            </a:extLst>
          </p:cNvPr>
          <p:cNvCxnSpPr/>
          <p:nvPr/>
        </p:nvCxnSpPr>
        <p:spPr>
          <a:xfrm>
            <a:off x="3039320" y="3230243"/>
            <a:ext cx="927178" cy="0"/>
          </a:xfrm>
          <a:prstGeom prst="straightConnector1">
            <a:avLst/>
          </a:prstGeom>
          <a:ln w="28575">
            <a:prstDash val="dash"/>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838E7309-D88F-4006-A62A-69705B835E46}"/>
              </a:ext>
            </a:extLst>
          </p:cNvPr>
          <p:cNvCxnSpPr/>
          <p:nvPr/>
        </p:nvCxnSpPr>
        <p:spPr>
          <a:xfrm>
            <a:off x="3039320" y="3853820"/>
            <a:ext cx="927178" cy="0"/>
          </a:xfrm>
          <a:prstGeom prst="straightConnector1">
            <a:avLst/>
          </a:prstGeom>
          <a:ln w="28575">
            <a:prstDash val="dash"/>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2776500A-47EF-408F-AB9C-E5C487BFF3B7}"/>
              </a:ext>
            </a:extLst>
          </p:cNvPr>
          <p:cNvCxnSpPr>
            <a:cxnSpLocks/>
          </p:cNvCxnSpPr>
          <p:nvPr/>
        </p:nvCxnSpPr>
        <p:spPr>
          <a:xfrm>
            <a:off x="5805799" y="1935880"/>
            <a:ext cx="1147108" cy="0"/>
          </a:xfrm>
          <a:prstGeom prst="straightConnector1">
            <a:avLst/>
          </a:prstGeom>
          <a:ln w="222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5" name="Freeform: Shape 44">
            <a:extLst>
              <a:ext uri="{FF2B5EF4-FFF2-40B4-BE49-F238E27FC236}">
                <a16:creationId xmlns:a16="http://schemas.microsoft.com/office/drawing/2014/main" id="{08A953E1-308F-494A-9C93-B8A56B307E43}"/>
              </a:ext>
            </a:extLst>
          </p:cNvPr>
          <p:cNvSpPr/>
          <p:nvPr/>
        </p:nvSpPr>
        <p:spPr>
          <a:xfrm>
            <a:off x="5814014" y="1523688"/>
            <a:ext cx="1122467" cy="822850"/>
          </a:xfrm>
          <a:custGeom>
            <a:avLst/>
            <a:gdLst>
              <a:gd name="connsiteX0" fmla="*/ 0 w 1122467"/>
              <a:gd name="connsiteY0" fmla="*/ 412192 h 822850"/>
              <a:gd name="connsiteX1" fmla="*/ 153313 w 1122467"/>
              <a:gd name="connsiteY1" fmla="*/ 795473 h 822850"/>
              <a:gd name="connsiteX2" fmla="*/ 476364 w 1122467"/>
              <a:gd name="connsiteY2" fmla="*/ 12484 h 822850"/>
              <a:gd name="connsiteX3" fmla="*/ 733710 w 1122467"/>
              <a:gd name="connsiteY3" fmla="*/ 822850 h 822850"/>
              <a:gd name="connsiteX4" fmla="*/ 963679 w 1122467"/>
              <a:gd name="connsiteY4" fmla="*/ 12484 h 822850"/>
              <a:gd name="connsiteX5" fmla="*/ 1122467 w 1122467"/>
              <a:gd name="connsiteY5" fmla="*/ 406716 h 82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467" h="822850">
                <a:moveTo>
                  <a:pt x="0" y="412192"/>
                </a:moveTo>
                <a:cubicBezTo>
                  <a:pt x="36959" y="637141"/>
                  <a:pt x="73919" y="862091"/>
                  <a:pt x="153313" y="795473"/>
                </a:cubicBezTo>
                <a:cubicBezTo>
                  <a:pt x="232707" y="728855"/>
                  <a:pt x="379631" y="7921"/>
                  <a:pt x="476364" y="12484"/>
                </a:cubicBezTo>
                <a:cubicBezTo>
                  <a:pt x="573097" y="17047"/>
                  <a:pt x="652491" y="822850"/>
                  <a:pt x="733710" y="822850"/>
                </a:cubicBezTo>
                <a:cubicBezTo>
                  <a:pt x="814929" y="822850"/>
                  <a:pt x="898886" y="81840"/>
                  <a:pt x="963679" y="12484"/>
                </a:cubicBezTo>
                <a:cubicBezTo>
                  <a:pt x="1028472" y="-56872"/>
                  <a:pt x="1075469" y="174922"/>
                  <a:pt x="1122467" y="406716"/>
                </a:cubicBezTo>
              </a:path>
            </a:pathLst>
          </a:custGeom>
          <a:ln w="15875">
            <a:solidFill>
              <a:srgbClr val="FF000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3017416D-E8E3-439E-9BA7-DF63DB7D453A}"/>
              </a:ext>
            </a:extLst>
          </p:cNvPr>
          <p:cNvCxnSpPr>
            <a:cxnSpLocks/>
            <a:endCxn id="49" idx="5"/>
          </p:cNvCxnSpPr>
          <p:nvPr/>
        </p:nvCxnSpPr>
        <p:spPr>
          <a:xfrm>
            <a:off x="4235258" y="2636125"/>
            <a:ext cx="1147108" cy="0"/>
          </a:xfrm>
          <a:prstGeom prst="straightConnector1">
            <a:avLst/>
          </a:prstGeom>
          <a:ln w="222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Freeform: Shape 48">
            <a:extLst>
              <a:ext uri="{FF2B5EF4-FFF2-40B4-BE49-F238E27FC236}">
                <a16:creationId xmlns:a16="http://schemas.microsoft.com/office/drawing/2014/main" id="{5E3223A4-9C3A-4B98-B5B8-D03BDA529E26}"/>
              </a:ext>
            </a:extLst>
          </p:cNvPr>
          <p:cNvSpPr/>
          <p:nvPr/>
        </p:nvSpPr>
        <p:spPr>
          <a:xfrm>
            <a:off x="4243472" y="2212783"/>
            <a:ext cx="1138894" cy="850427"/>
          </a:xfrm>
          <a:custGeom>
            <a:avLst/>
            <a:gdLst>
              <a:gd name="connsiteX0" fmla="*/ 0 w 1248402"/>
              <a:gd name="connsiteY0" fmla="*/ 423342 h 850427"/>
              <a:gd name="connsiteX1" fmla="*/ 235444 w 1248402"/>
              <a:gd name="connsiteY1" fmla="*/ 12683 h 850427"/>
              <a:gd name="connsiteX2" fmla="*/ 569446 w 1248402"/>
              <a:gd name="connsiteY2" fmla="*/ 850427 h 850427"/>
              <a:gd name="connsiteX3" fmla="*/ 799415 w 1248402"/>
              <a:gd name="connsiteY3" fmla="*/ 7207 h 850427"/>
              <a:gd name="connsiteX4" fmla="*/ 1051286 w 1248402"/>
              <a:gd name="connsiteY4" fmla="*/ 828525 h 850427"/>
              <a:gd name="connsiteX5" fmla="*/ 1248402 w 1248402"/>
              <a:gd name="connsiteY5" fmla="*/ 423342 h 850427"/>
              <a:gd name="connsiteX6" fmla="*/ 1248402 w 1248402"/>
              <a:gd name="connsiteY6" fmla="*/ 423342 h 8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402" h="850427">
                <a:moveTo>
                  <a:pt x="0" y="423342"/>
                </a:moveTo>
                <a:cubicBezTo>
                  <a:pt x="70268" y="182422"/>
                  <a:pt x="140537" y="-58498"/>
                  <a:pt x="235444" y="12683"/>
                </a:cubicBezTo>
                <a:cubicBezTo>
                  <a:pt x="330351" y="83864"/>
                  <a:pt x="475451" y="851340"/>
                  <a:pt x="569446" y="850427"/>
                </a:cubicBezTo>
                <a:cubicBezTo>
                  <a:pt x="663441" y="849514"/>
                  <a:pt x="719108" y="10857"/>
                  <a:pt x="799415" y="7207"/>
                </a:cubicBezTo>
                <a:cubicBezTo>
                  <a:pt x="879722" y="3557"/>
                  <a:pt x="976455" y="759169"/>
                  <a:pt x="1051286" y="828525"/>
                </a:cubicBezTo>
                <a:cubicBezTo>
                  <a:pt x="1126117" y="897881"/>
                  <a:pt x="1248402" y="423342"/>
                  <a:pt x="1248402" y="423342"/>
                </a:cubicBezTo>
                <a:lnTo>
                  <a:pt x="1248402" y="423342"/>
                </a:lnTo>
              </a:path>
            </a:pathLst>
          </a:cu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0" name="Straight Arrow Connector 49">
            <a:extLst>
              <a:ext uri="{FF2B5EF4-FFF2-40B4-BE49-F238E27FC236}">
                <a16:creationId xmlns:a16="http://schemas.microsoft.com/office/drawing/2014/main" id="{9114A1E1-ECE0-4555-98E0-8060986FAA3F}"/>
              </a:ext>
            </a:extLst>
          </p:cNvPr>
          <p:cNvCxnSpPr>
            <a:cxnSpLocks/>
            <a:endCxn id="51" idx="5"/>
          </p:cNvCxnSpPr>
          <p:nvPr/>
        </p:nvCxnSpPr>
        <p:spPr>
          <a:xfrm>
            <a:off x="4235258" y="3247813"/>
            <a:ext cx="1147108" cy="0"/>
          </a:xfrm>
          <a:prstGeom prst="straightConnector1">
            <a:avLst/>
          </a:prstGeom>
          <a:ln w="222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1" name="Freeform: Shape 50">
            <a:extLst>
              <a:ext uri="{FF2B5EF4-FFF2-40B4-BE49-F238E27FC236}">
                <a16:creationId xmlns:a16="http://schemas.microsoft.com/office/drawing/2014/main" id="{A7258A26-54EB-4E39-B5DE-873CD5517267}"/>
              </a:ext>
            </a:extLst>
          </p:cNvPr>
          <p:cNvSpPr/>
          <p:nvPr/>
        </p:nvSpPr>
        <p:spPr>
          <a:xfrm>
            <a:off x="4243472" y="2824471"/>
            <a:ext cx="1138894" cy="850427"/>
          </a:xfrm>
          <a:custGeom>
            <a:avLst/>
            <a:gdLst>
              <a:gd name="connsiteX0" fmla="*/ 0 w 1248402"/>
              <a:gd name="connsiteY0" fmla="*/ 423342 h 850427"/>
              <a:gd name="connsiteX1" fmla="*/ 235444 w 1248402"/>
              <a:gd name="connsiteY1" fmla="*/ 12683 h 850427"/>
              <a:gd name="connsiteX2" fmla="*/ 569446 w 1248402"/>
              <a:gd name="connsiteY2" fmla="*/ 850427 h 850427"/>
              <a:gd name="connsiteX3" fmla="*/ 799415 w 1248402"/>
              <a:gd name="connsiteY3" fmla="*/ 7207 h 850427"/>
              <a:gd name="connsiteX4" fmla="*/ 1051286 w 1248402"/>
              <a:gd name="connsiteY4" fmla="*/ 828525 h 850427"/>
              <a:gd name="connsiteX5" fmla="*/ 1248402 w 1248402"/>
              <a:gd name="connsiteY5" fmla="*/ 423342 h 850427"/>
              <a:gd name="connsiteX6" fmla="*/ 1248402 w 1248402"/>
              <a:gd name="connsiteY6" fmla="*/ 423342 h 8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402" h="850427">
                <a:moveTo>
                  <a:pt x="0" y="423342"/>
                </a:moveTo>
                <a:cubicBezTo>
                  <a:pt x="70268" y="182422"/>
                  <a:pt x="140537" y="-58498"/>
                  <a:pt x="235444" y="12683"/>
                </a:cubicBezTo>
                <a:cubicBezTo>
                  <a:pt x="330351" y="83864"/>
                  <a:pt x="475451" y="851340"/>
                  <a:pt x="569446" y="850427"/>
                </a:cubicBezTo>
                <a:cubicBezTo>
                  <a:pt x="663441" y="849514"/>
                  <a:pt x="719108" y="10857"/>
                  <a:pt x="799415" y="7207"/>
                </a:cubicBezTo>
                <a:cubicBezTo>
                  <a:pt x="879722" y="3557"/>
                  <a:pt x="976455" y="759169"/>
                  <a:pt x="1051286" y="828525"/>
                </a:cubicBezTo>
                <a:cubicBezTo>
                  <a:pt x="1126117" y="897881"/>
                  <a:pt x="1248402" y="423342"/>
                  <a:pt x="1248402" y="423342"/>
                </a:cubicBezTo>
                <a:lnTo>
                  <a:pt x="1248402" y="423342"/>
                </a:lnTo>
              </a:path>
            </a:pathLst>
          </a:cu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F0CE6F4B-AB67-4B0B-96E5-F7F1A9AF2603}"/>
              </a:ext>
            </a:extLst>
          </p:cNvPr>
          <p:cNvCxnSpPr>
            <a:cxnSpLocks/>
            <a:endCxn id="53" idx="5"/>
          </p:cNvCxnSpPr>
          <p:nvPr/>
        </p:nvCxnSpPr>
        <p:spPr>
          <a:xfrm>
            <a:off x="4235258" y="3928316"/>
            <a:ext cx="1147108" cy="0"/>
          </a:xfrm>
          <a:prstGeom prst="straightConnector1">
            <a:avLst/>
          </a:prstGeom>
          <a:ln w="222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Freeform: Shape 52">
            <a:extLst>
              <a:ext uri="{FF2B5EF4-FFF2-40B4-BE49-F238E27FC236}">
                <a16:creationId xmlns:a16="http://schemas.microsoft.com/office/drawing/2014/main" id="{C46716F9-0F42-45FF-8404-9A8D02AA2B58}"/>
              </a:ext>
            </a:extLst>
          </p:cNvPr>
          <p:cNvSpPr/>
          <p:nvPr/>
        </p:nvSpPr>
        <p:spPr>
          <a:xfrm>
            <a:off x="4243472" y="3504974"/>
            <a:ext cx="1138894" cy="850427"/>
          </a:xfrm>
          <a:custGeom>
            <a:avLst/>
            <a:gdLst>
              <a:gd name="connsiteX0" fmla="*/ 0 w 1248402"/>
              <a:gd name="connsiteY0" fmla="*/ 423342 h 850427"/>
              <a:gd name="connsiteX1" fmla="*/ 235444 w 1248402"/>
              <a:gd name="connsiteY1" fmla="*/ 12683 h 850427"/>
              <a:gd name="connsiteX2" fmla="*/ 569446 w 1248402"/>
              <a:gd name="connsiteY2" fmla="*/ 850427 h 850427"/>
              <a:gd name="connsiteX3" fmla="*/ 799415 w 1248402"/>
              <a:gd name="connsiteY3" fmla="*/ 7207 h 850427"/>
              <a:gd name="connsiteX4" fmla="*/ 1051286 w 1248402"/>
              <a:gd name="connsiteY4" fmla="*/ 828525 h 850427"/>
              <a:gd name="connsiteX5" fmla="*/ 1248402 w 1248402"/>
              <a:gd name="connsiteY5" fmla="*/ 423342 h 850427"/>
              <a:gd name="connsiteX6" fmla="*/ 1248402 w 1248402"/>
              <a:gd name="connsiteY6" fmla="*/ 423342 h 8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402" h="850427">
                <a:moveTo>
                  <a:pt x="0" y="423342"/>
                </a:moveTo>
                <a:cubicBezTo>
                  <a:pt x="70268" y="182422"/>
                  <a:pt x="140537" y="-58498"/>
                  <a:pt x="235444" y="12683"/>
                </a:cubicBezTo>
                <a:cubicBezTo>
                  <a:pt x="330351" y="83864"/>
                  <a:pt x="475451" y="851340"/>
                  <a:pt x="569446" y="850427"/>
                </a:cubicBezTo>
                <a:cubicBezTo>
                  <a:pt x="663441" y="849514"/>
                  <a:pt x="719108" y="10857"/>
                  <a:pt x="799415" y="7207"/>
                </a:cubicBezTo>
                <a:cubicBezTo>
                  <a:pt x="879722" y="3557"/>
                  <a:pt x="976455" y="759169"/>
                  <a:pt x="1051286" y="828525"/>
                </a:cubicBezTo>
                <a:cubicBezTo>
                  <a:pt x="1126117" y="897881"/>
                  <a:pt x="1248402" y="423342"/>
                  <a:pt x="1248402" y="423342"/>
                </a:cubicBezTo>
                <a:lnTo>
                  <a:pt x="1248402" y="423342"/>
                </a:lnTo>
              </a:path>
            </a:pathLst>
          </a:cu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Arrow Connector 53">
            <a:extLst>
              <a:ext uri="{FF2B5EF4-FFF2-40B4-BE49-F238E27FC236}">
                <a16:creationId xmlns:a16="http://schemas.microsoft.com/office/drawing/2014/main" id="{1EFEAC91-388C-42C7-AEBA-F1E5360603BC}"/>
              </a:ext>
            </a:extLst>
          </p:cNvPr>
          <p:cNvCxnSpPr>
            <a:cxnSpLocks/>
          </p:cNvCxnSpPr>
          <p:nvPr/>
        </p:nvCxnSpPr>
        <p:spPr>
          <a:xfrm>
            <a:off x="4243472" y="5320768"/>
            <a:ext cx="1147108" cy="0"/>
          </a:xfrm>
          <a:prstGeom prst="straightConnector1">
            <a:avLst/>
          </a:prstGeom>
          <a:ln w="222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5" name="Freeform: Shape 54">
            <a:extLst>
              <a:ext uri="{FF2B5EF4-FFF2-40B4-BE49-F238E27FC236}">
                <a16:creationId xmlns:a16="http://schemas.microsoft.com/office/drawing/2014/main" id="{CB0F4C9E-4684-464B-99FB-4C8B4F0EE786}"/>
              </a:ext>
            </a:extLst>
          </p:cNvPr>
          <p:cNvSpPr/>
          <p:nvPr/>
        </p:nvSpPr>
        <p:spPr>
          <a:xfrm>
            <a:off x="4243472" y="4608819"/>
            <a:ext cx="1138894" cy="1423899"/>
          </a:xfrm>
          <a:custGeom>
            <a:avLst/>
            <a:gdLst>
              <a:gd name="connsiteX0" fmla="*/ 0 w 1248402"/>
              <a:gd name="connsiteY0" fmla="*/ 423342 h 850427"/>
              <a:gd name="connsiteX1" fmla="*/ 235444 w 1248402"/>
              <a:gd name="connsiteY1" fmla="*/ 12683 h 850427"/>
              <a:gd name="connsiteX2" fmla="*/ 569446 w 1248402"/>
              <a:gd name="connsiteY2" fmla="*/ 850427 h 850427"/>
              <a:gd name="connsiteX3" fmla="*/ 799415 w 1248402"/>
              <a:gd name="connsiteY3" fmla="*/ 7207 h 850427"/>
              <a:gd name="connsiteX4" fmla="*/ 1051286 w 1248402"/>
              <a:gd name="connsiteY4" fmla="*/ 828525 h 850427"/>
              <a:gd name="connsiteX5" fmla="*/ 1248402 w 1248402"/>
              <a:gd name="connsiteY5" fmla="*/ 423342 h 850427"/>
              <a:gd name="connsiteX6" fmla="*/ 1248402 w 1248402"/>
              <a:gd name="connsiteY6" fmla="*/ 423342 h 8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402" h="850427">
                <a:moveTo>
                  <a:pt x="0" y="423342"/>
                </a:moveTo>
                <a:cubicBezTo>
                  <a:pt x="70268" y="182422"/>
                  <a:pt x="140537" y="-58498"/>
                  <a:pt x="235444" y="12683"/>
                </a:cubicBezTo>
                <a:cubicBezTo>
                  <a:pt x="330351" y="83864"/>
                  <a:pt x="475451" y="851340"/>
                  <a:pt x="569446" y="850427"/>
                </a:cubicBezTo>
                <a:cubicBezTo>
                  <a:pt x="663441" y="849514"/>
                  <a:pt x="719108" y="10857"/>
                  <a:pt x="799415" y="7207"/>
                </a:cubicBezTo>
                <a:cubicBezTo>
                  <a:pt x="879722" y="3557"/>
                  <a:pt x="976455" y="759169"/>
                  <a:pt x="1051286" y="828525"/>
                </a:cubicBezTo>
                <a:cubicBezTo>
                  <a:pt x="1126117" y="897881"/>
                  <a:pt x="1248402" y="423342"/>
                  <a:pt x="1248402" y="423342"/>
                </a:cubicBezTo>
                <a:lnTo>
                  <a:pt x="1248402" y="423342"/>
                </a:lnTo>
              </a:path>
            </a:pathLst>
          </a:cu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320C141C-7C10-4EEE-8386-081D96BF1694}"/>
              </a:ext>
            </a:extLst>
          </p:cNvPr>
          <p:cNvCxnSpPr/>
          <p:nvPr/>
        </p:nvCxnSpPr>
        <p:spPr>
          <a:xfrm>
            <a:off x="4243472" y="4445794"/>
            <a:ext cx="1251142" cy="0"/>
          </a:xfrm>
          <a:prstGeom prst="line">
            <a:avLst/>
          </a:prstGeom>
          <a:ln w="25400"/>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91F7571C-83EC-4938-9615-12850CE68E53}"/>
              </a:ext>
            </a:extLst>
          </p:cNvPr>
          <p:cNvSpPr txBox="1"/>
          <p:nvPr/>
        </p:nvSpPr>
        <p:spPr>
          <a:xfrm>
            <a:off x="5265108" y="3976180"/>
            <a:ext cx="394232" cy="584775"/>
          </a:xfrm>
          <a:prstGeom prst="rect">
            <a:avLst/>
          </a:prstGeom>
          <a:noFill/>
        </p:spPr>
        <p:txBody>
          <a:bodyPr wrap="square" rtlCol="0">
            <a:spAutoFit/>
          </a:bodyPr>
          <a:lstStyle/>
          <a:p>
            <a:r>
              <a:rPr lang="en-US" sz="3200" dirty="0"/>
              <a:t>+</a:t>
            </a:r>
          </a:p>
        </p:txBody>
      </p:sp>
      <p:cxnSp>
        <p:nvCxnSpPr>
          <p:cNvPr id="56" name="Straight Arrow Connector 55">
            <a:extLst>
              <a:ext uri="{FF2B5EF4-FFF2-40B4-BE49-F238E27FC236}">
                <a16:creationId xmlns:a16="http://schemas.microsoft.com/office/drawing/2014/main" id="{08229FF2-93E2-48AA-A26B-6D651FBA1ECE}"/>
              </a:ext>
            </a:extLst>
          </p:cNvPr>
          <p:cNvCxnSpPr>
            <a:cxnSpLocks/>
          </p:cNvCxnSpPr>
          <p:nvPr/>
        </p:nvCxnSpPr>
        <p:spPr>
          <a:xfrm>
            <a:off x="5822225" y="2636892"/>
            <a:ext cx="1147108" cy="0"/>
          </a:xfrm>
          <a:prstGeom prst="straightConnector1">
            <a:avLst/>
          </a:prstGeom>
          <a:ln w="222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Freeform: Shape 13">
            <a:extLst>
              <a:ext uri="{FF2B5EF4-FFF2-40B4-BE49-F238E27FC236}">
                <a16:creationId xmlns:a16="http://schemas.microsoft.com/office/drawing/2014/main" id="{5DAEF5AF-8E4F-4427-B8FB-182BEE3AF34D}"/>
              </a:ext>
            </a:extLst>
          </p:cNvPr>
          <p:cNvSpPr/>
          <p:nvPr/>
        </p:nvSpPr>
        <p:spPr>
          <a:xfrm>
            <a:off x="5820402" y="2355976"/>
            <a:ext cx="1116992" cy="637746"/>
          </a:xfrm>
          <a:custGeom>
            <a:avLst/>
            <a:gdLst>
              <a:gd name="connsiteX0" fmla="*/ 0 w 1116992"/>
              <a:gd name="connsiteY0" fmla="*/ 277715 h 637746"/>
              <a:gd name="connsiteX1" fmla="*/ 114985 w 1116992"/>
              <a:gd name="connsiteY1" fmla="*/ 9418 h 637746"/>
              <a:gd name="connsiteX2" fmla="*/ 339478 w 1116992"/>
              <a:gd name="connsiteY2" fmla="*/ 578865 h 637746"/>
              <a:gd name="connsiteX3" fmla="*/ 662530 w 1116992"/>
              <a:gd name="connsiteY3" fmla="*/ 80599 h 637746"/>
              <a:gd name="connsiteX4" fmla="*/ 876072 w 1116992"/>
              <a:gd name="connsiteY4" fmla="*/ 633619 h 637746"/>
              <a:gd name="connsiteX5" fmla="*/ 1116992 w 1116992"/>
              <a:gd name="connsiteY5" fmla="*/ 288666 h 63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6992" h="637746">
                <a:moveTo>
                  <a:pt x="0" y="277715"/>
                </a:moveTo>
                <a:cubicBezTo>
                  <a:pt x="29202" y="118470"/>
                  <a:pt x="58405" y="-40774"/>
                  <a:pt x="114985" y="9418"/>
                </a:cubicBezTo>
                <a:cubicBezTo>
                  <a:pt x="171565" y="59610"/>
                  <a:pt x="248221" y="567002"/>
                  <a:pt x="339478" y="578865"/>
                </a:cubicBezTo>
                <a:cubicBezTo>
                  <a:pt x="430736" y="590729"/>
                  <a:pt x="573098" y="71473"/>
                  <a:pt x="662530" y="80599"/>
                </a:cubicBezTo>
                <a:cubicBezTo>
                  <a:pt x="751962" y="89725"/>
                  <a:pt x="800328" y="598941"/>
                  <a:pt x="876072" y="633619"/>
                </a:cubicBezTo>
                <a:cubicBezTo>
                  <a:pt x="951816" y="668297"/>
                  <a:pt x="1034404" y="478481"/>
                  <a:pt x="1116992" y="288666"/>
                </a:cubicBezTo>
              </a:path>
            </a:pathLst>
          </a:custGeom>
          <a:ln w="19050">
            <a:solidFill>
              <a:srgbClr val="FF000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90A03FDC-6A37-4681-8FAA-FBE5C467D47A}"/>
              </a:ext>
            </a:extLst>
          </p:cNvPr>
          <p:cNvCxnSpPr>
            <a:cxnSpLocks/>
          </p:cNvCxnSpPr>
          <p:nvPr/>
        </p:nvCxnSpPr>
        <p:spPr>
          <a:xfrm>
            <a:off x="5812187" y="3256416"/>
            <a:ext cx="1147108" cy="0"/>
          </a:xfrm>
          <a:prstGeom prst="straightConnector1">
            <a:avLst/>
          </a:prstGeom>
          <a:ln w="222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9" name="Freeform: Shape 58">
            <a:extLst>
              <a:ext uri="{FF2B5EF4-FFF2-40B4-BE49-F238E27FC236}">
                <a16:creationId xmlns:a16="http://schemas.microsoft.com/office/drawing/2014/main" id="{50E56E49-C258-4F53-A180-71D6ADAF3F0B}"/>
              </a:ext>
            </a:extLst>
          </p:cNvPr>
          <p:cNvSpPr/>
          <p:nvPr/>
        </p:nvSpPr>
        <p:spPr>
          <a:xfrm>
            <a:off x="5820402" y="3063210"/>
            <a:ext cx="1122467" cy="390324"/>
          </a:xfrm>
          <a:custGeom>
            <a:avLst/>
            <a:gdLst>
              <a:gd name="connsiteX0" fmla="*/ 0 w 1122467"/>
              <a:gd name="connsiteY0" fmla="*/ 412192 h 822850"/>
              <a:gd name="connsiteX1" fmla="*/ 153313 w 1122467"/>
              <a:gd name="connsiteY1" fmla="*/ 795473 h 822850"/>
              <a:gd name="connsiteX2" fmla="*/ 476364 w 1122467"/>
              <a:gd name="connsiteY2" fmla="*/ 12484 h 822850"/>
              <a:gd name="connsiteX3" fmla="*/ 733710 w 1122467"/>
              <a:gd name="connsiteY3" fmla="*/ 822850 h 822850"/>
              <a:gd name="connsiteX4" fmla="*/ 963679 w 1122467"/>
              <a:gd name="connsiteY4" fmla="*/ 12484 h 822850"/>
              <a:gd name="connsiteX5" fmla="*/ 1122467 w 1122467"/>
              <a:gd name="connsiteY5" fmla="*/ 406716 h 82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467" h="822850">
                <a:moveTo>
                  <a:pt x="0" y="412192"/>
                </a:moveTo>
                <a:cubicBezTo>
                  <a:pt x="36959" y="637141"/>
                  <a:pt x="73919" y="862091"/>
                  <a:pt x="153313" y="795473"/>
                </a:cubicBezTo>
                <a:cubicBezTo>
                  <a:pt x="232707" y="728855"/>
                  <a:pt x="379631" y="7921"/>
                  <a:pt x="476364" y="12484"/>
                </a:cubicBezTo>
                <a:cubicBezTo>
                  <a:pt x="573097" y="17047"/>
                  <a:pt x="652491" y="822850"/>
                  <a:pt x="733710" y="822850"/>
                </a:cubicBezTo>
                <a:cubicBezTo>
                  <a:pt x="814929" y="822850"/>
                  <a:pt x="898886" y="81840"/>
                  <a:pt x="963679" y="12484"/>
                </a:cubicBezTo>
                <a:cubicBezTo>
                  <a:pt x="1028472" y="-56872"/>
                  <a:pt x="1075469" y="174922"/>
                  <a:pt x="1122467" y="406716"/>
                </a:cubicBezTo>
              </a:path>
            </a:pathLst>
          </a:custGeom>
          <a:ln w="15875">
            <a:solidFill>
              <a:srgbClr val="FF000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60" name="Straight Arrow Connector 59">
            <a:extLst>
              <a:ext uri="{FF2B5EF4-FFF2-40B4-BE49-F238E27FC236}">
                <a16:creationId xmlns:a16="http://schemas.microsoft.com/office/drawing/2014/main" id="{6722E6B5-1826-4588-9B84-C9C3F171C776}"/>
              </a:ext>
            </a:extLst>
          </p:cNvPr>
          <p:cNvCxnSpPr>
            <a:cxnSpLocks/>
          </p:cNvCxnSpPr>
          <p:nvPr/>
        </p:nvCxnSpPr>
        <p:spPr>
          <a:xfrm>
            <a:off x="5829981" y="3947989"/>
            <a:ext cx="1147108" cy="0"/>
          </a:xfrm>
          <a:prstGeom prst="straightConnector1">
            <a:avLst/>
          </a:prstGeom>
          <a:ln w="222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1" name="Freeform: Shape 60">
            <a:extLst>
              <a:ext uri="{FF2B5EF4-FFF2-40B4-BE49-F238E27FC236}">
                <a16:creationId xmlns:a16="http://schemas.microsoft.com/office/drawing/2014/main" id="{60AE677C-C319-4589-86A0-FC86E5F73FC9}"/>
              </a:ext>
            </a:extLst>
          </p:cNvPr>
          <p:cNvSpPr/>
          <p:nvPr/>
        </p:nvSpPr>
        <p:spPr>
          <a:xfrm>
            <a:off x="5828158" y="3667073"/>
            <a:ext cx="1116992" cy="637746"/>
          </a:xfrm>
          <a:custGeom>
            <a:avLst/>
            <a:gdLst>
              <a:gd name="connsiteX0" fmla="*/ 0 w 1116992"/>
              <a:gd name="connsiteY0" fmla="*/ 277715 h 637746"/>
              <a:gd name="connsiteX1" fmla="*/ 114985 w 1116992"/>
              <a:gd name="connsiteY1" fmla="*/ 9418 h 637746"/>
              <a:gd name="connsiteX2" fmla="*/ 339478 w 1116992"/>
              <a:gd name="connsiteY2" fmla="*/ 578865 h 637746"/>
              <a:gd name="connsiteX3" fmla="*/ 662530 w 1116992"/>
              <a:gd name="connsiteY3" fmla="*/ 80599 h 637746"/>
              <a:gd name="connsiteX4" fmla="*/ 876072 w 1116992"/>
              <a:gd name="connsiteY4" fmla="*/ 633619 h 637746"/>
              <a:gd name="connsiteX5" fmla="*/ 1116992 w 1116992"/>
              <a:gd name="connsiteY5" fmla="*/ 288666 h 63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6992" h="637746">
                <a:moveTo>
                  <a:pt x="0" y="277715"/>
                </a:moveTo>
                <a:cubicBezTo>
                  <a:pt x="29202" y="118470"/>
                  <a:pt x="58405" y="-40774"/>
                  <a:pt x="114985" y="9418"/>
                </a:cubicBezTo>
                <a:cubicBezTo>
                  <a:pt x="171565" y="59610"/>
                  <a:pt x="248221" y="567002"/>
                  <a:pt x="339478" y="578865"/>
                </a:cubicBezTo>
                <a:cubicBezTo>
                  <a:pt x="430736" y="590729"/>
                  <a:pt x="573098" y="71473"/>
                  <a:pt x="662530" y="80599"/>
                </a:cubicBezTo>
                <a:cubicBezTo>
                  <a:pt x="751962" y="89725"/>
                  <a:pt x="800328" y="598941"/>
                  <a:pt x="876072" y="633619"/>
                </a:cubicBezTo>
                <a:cubicBezTo>
                  <a:pt x="951816" y="668297"/>
                  <a:pt x="1034404" y="478481"/>
                  <a:pt x="1116992" y="288666"/>
                </a:cubicBezTo>
              </a:path>
            </a:pathLst>
          </a:custGeom>
          <a:ln w="19050">
            <a:solidFill>
              <a:srgbClr val="FF000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AA848149-6C0B-490F-954C-C5C5F30B5657}"/>
              </a:ext>
            </a:extLst>
          </p:cNvPr>
          <p:cNvCxnSpPr/>
          <p:nvPr/>
        </p:nvCxnSpPr>
        <p:spPr>
          <a:xfrm>
            <a:off x="5796219" y="4442445"/>
            <a:ext cx="1251142" cy="0"/>
          </a:xfrm>
          <a:prstGeom prst="line">
            <a:avLst/>
          </a:prstGeom>
          <a:ln w="25400"/>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9A9FED75-C5D6-4CBB-B87C-DE635D0FBBE4}"/>
              </a:ext>
            </a:extLst>
          </p:cNvPr>
          <p:cNvSpPr txBox="1"/>
          <p:nvPr/>
        </p:nvSpPr>
        <p:spPr>
          <a:xfrm>
            <a:off x="6817855" y="3972831"/>
            <a:ext cx="394232" cy="584775"/>
          </a:xfrm>
          <a:prstGeom prst="rect">
            <a:avLst/>
          </a:prstGeom>
          <a:noFill/>
        </p:spPr>
        <p:txBody>
          <a:bodyPr wrap="square" rtlCol="0">
            <a:spAutoFit/>
          </a:bodyPr>
          <a:lstStyle/>
          <a:p>
            <a:r>
              <a:rPr lang="en-US" sz="3200" dirty="0"/>
              <a:t>+</a:t>
            </a:r>
          </a:p>
        </p:txBody>
      </p:sp>
      <p:cxnSp>
        <p:nvCxnSpPr>
          <p:cNvPr id="64" name="Straight Arrow Connector 63">
            <a:extLst>
              <a:ext uri="{FF2B5EF4-FFF2-40B4-BE49-F238E27FC236}">
                <a16:creationId xmlns:a16="http://schemas.microsoft.com/office/drawing/2014/main" id="{22E825F0-4E26-47E0-B460-72714D8D4882}"/>
              </a:ext>
            </a:extLst>
          </p:cNvPr>
          <p:cNvCxnSpPr>
            <a:cxnSpLocks/>
          </p:cNvCxnSpPr>
          <p:nvPr/>
        </p:nvCxnSpPr>
        <p:spPr>
          <a:xfrm>
            <a:off x="5900253" y="5320768"/>
            <a:ext cx="1147108" cy="0"/>
          </a:xfrm>
          <a:prstGeom prst="straightConnector1">
            <a:avLst/>
          </a:prstGeom>
          <a:ln w="222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Freeform: Shape 20">
            <a:extLst>
              <a:ext uri="{FF2B5EF4-FFF2-40B4-BE49-F238E27FC236}">
                <a16:creationId xmlns:a16="http://schemas.microsoft.com/office/drawing/2014/main" id="{1D73DA0D-6ABD-4640-886A-BBF265A4EE67}"/>
              </a:ext>
            </a:extLst>
          </p:cNvPr>
          <p:cNvSpPr/>
          <p:nvPr/>
        </p:nvSpPr>
        <p:spPr>
          <a:xfrm>
            <a:off x="5908010" y="5294285"/>
            <a:ext cx="1133418" cy="33561"/>
          </a:xfrm>
          <a:custGeom>
            <a:avLst/>
            <a:gdLst>
              <a:gd name="connsiteX0" fmla="*/ 0 w 1133418"/>
              <a:gd name="connsiteY0" fmla="*/ 16901 h 33561"/>
              <a:gd name="connsiteX1" fmla="*/ 268297 w 1133418"/>
              <a:gd name="connsiteY1" fmla="*/ 474 h 33561"/>
              <a:gd name="connsiteX2" fmla="*/ 574922 w 1133418"/>
              <a:gd name="connsiteY2" fmla="*/ 33327 h 33561"/>
              <a:gd name="connsiteX3" fmla="*/ 777513 w 1133418"/>
              <a:gd name="connsiteY3" fmla="*/ 5950 h 33561"/>
              <a:gd name="connsiteX4" fmla="*/ 996531 w 1133418"/>
              <a:gd name="connsiteY4" fmla="*/ 33327 h 33561"/>
              <a:gd name="connsiteX5" fmla="*/ 1133418 w 1133418"/>
              <a:gd name="connsiteY5" fmla="*/ 16901 h 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3418" h="33561">
                <a:moveTo>
                  <a:pt x="0" y="16901"/>
                </a:moveTo>
                <a:cubicBezTo>
                  <a:pt x="86238" y="7318"/>
                  <a:pt x="172477" y="-2264"/>
                  <a:pt x="268297" y="474"/>
                </a:cubicBezTo>
                <a:cubicBezTo>
                  <a:pt x="364117" y="3212"/>
                  <a:pt x="490053" y="32414"/>
                  <a:pt x="574922" y="33327"/>
                </a:cubicBezTo>
                <a:cubicBezTo>
                  <a:pt x="659791" y="34240"/>
                  <a:pt x="707245" y="5950"/>
                  <a:pt x="777513" y="5950"/>
                </a:cubicBezTo>
                <a:cubicBezTo>
                  <a:pt x="847781" y="5950"/>
                  <a:pt x="937214" y="31502"/>
                  <a:pt x="996531" y="33327"/>
                </a:cubicBezTo>
                <a:cubicBezTo>
                  <a:pt x="1055848" y="35152"/>
                  <a:pt x="1094633" y="26026"/>
                  <a:pt x="1133418" y="16901"/>
                </a:cubicBezTo>
              </a:path>
            </a:pathLst>
          </a:custGeom>
          <a:ln w="25400">
            <a:solidFill>
              <a:srgbClr val="FF000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39460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beamforming?</a:t>
            </a:r>
          </a:p>
        </p:txBody>
      </p:sp>
      <p:sp>
        <p:nvSpPr>
          <p:cNvPr id="3" name="Content Placeholder 2"/>
          <p:cNvSpPr>
            <a:spLocks noGrp="1"/>
          </p:cNvSpPr>
          <p:nvPr>
            <p:ph idx="1"/>
          </p:nvPr>
        </p:nvSpPr>
        <p:spPr>
          <a:xfrm>
            <a:off x="147837" y="1600200"/>
            <a:ext cx="8538963" cy="4893683"/>
          </a:xfrm>
        </p:spPr>
        <p:txBody>
          <a:bodyPr>
            <a:normAutofit/>
          </a:bodyPr>
          <a:lstStyle/>
          <a:p>
            <a:r>
              <a:rPr lang="en-US" sz="2800" dirty="0"/>
              <a:t>Beamformer algorithms differ by forward model</a:t>
            </a:r>
          </a:p>
          <a:p>
            <a:pPr lvl="1"/>
            <a:endParaRPr lang="en-US" sz="2400" dirty="0"/>
          </a:p>
          <a:p>
            <a:pPr lvl="1"/>
            <a:r>
              <a:rPr lang="en-US" sz="2400" dirty="0"/>
              <a:t>Vector beamformers</a:t>
            </a:r>
          </a:p>
          <a:p>
            <a:pPr lvl="2"/>
            <a:r>
              <a:rPr lang="en-US" sz="2000" dirty="0"/>
              <a:t>Orthogonal current sources at each voxel</a:t>
            </a:r>
          </a:p>
          <a:p>
            <a:pPr lvl="2"/>
            <a:r>
              <a:rPr lang="en-US" sz="2000" dirty="0"/>
              <a:t>Linearly Constrained Minimum Variance (LCMV) beamformer</a:t>
            </a:r>
          </a:p>
          <a:p>
            <a:pPr lvl="1"/>
            <a:endParaRPr lang="en-US" sz="2400" dirty="0"/>
          </a:p>
          <a:p>
            <a:pPr lvl="1"/>
            <a:r>
              <a:rPr lang="en-US" sz="2400" dirty="0"/>
              <a:t>Scalar beamformers</a:t>
            </a:r>
          </a:p>
          <a:p>
            <a:pPr lvl="2"/>
            <a:r>
              <a:rPr lang="en-US" sz="2000" dirty="0"/>
              <a:t>Optimal current direction at each voxel</a:t>
            </a:r>
          </a:p>
          <a:p>
            <a:pPr lvl="2"/>
            <a:r>
              <a:rPr lang="en-US" sz="2000" dirty="0"/>
              <a:t>Synthetic aperture magnetometry (SAM)</a:t>
            </a:r>
          </a:p>
          <a:p>
            <a:endParaRPr lang="en-US" sz="2800" dirty="0"/>
          </a:p>
        </p:txBody>
      </p:sp>
    </p:spTree>
    <p:extLst>
      <p:ext uri="{BB962C8B-B14F-4D97-AF65-F5344CB8AC3E}">
        <p14:creationId xmlns:p14="http://schemas.microsoft.com/office/powerpoint/2010/main" val="1833913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beamforming?</a:t>
            </a:r>
          </a:p>
        </p:txBody>
      </p:sp>
      <p:sp>
        <p:nvSpPr>
          <p:cNvPr id="3" name="Content Placeholder 2"/>
          <p:cNvSpPr>
            <a:spLocks noGrp="1"/>
          </p:cNvSpPr>
          <p:nvPr>
            <p:ph idx="1"/>
          </p:nvPr>
        </p:nvSpPr>
        <p:spPr>
          <a:xfrm>
            <a:off x="147837" y="1600200"/>
            <a:ext cx="8538963" cy="4893683"/>
          </a:xfrm>
        </p:spPr>
        <p:txBody>
          <a:bodyPr>
            <a:normAutofit/>
          </a:bodyPr>
          <a:lstStyle/>
          <a:p>
            <a:r>
              <a:rPr lang="en-US" sz="2800" dirty="0"/>
              <a:t>Many variations of beamformers exist</a:t>
            </a:r>
          </a:p>
          <a:p>
            <a:pPr lvl="1"/>
            <a:endParaRPr lang="en-US" sz="2000" dirty="0"/>
          </a:p>
          <a:p>
            <a:pPr lvl="1"/>
            <a:r>
              <a:rPr lang="en-US" sz="2000" dirty="0"/>
              <a:t>Linearly Constrained Minimum Variance (LCMV) beamformer</a:t>
            </a:r>
          </a:p>
          <a:p>
            <a:pPr lvl="1"/>
            <a:r>
              <a:rPr lang="en-US" sz="2000" dirty="0"/>
              <a:t>Synthetic Aperture Magnetometry (SAM)</a:t>
            </a:r>
          </a:p>
          <a:p>
            <a:pPr lvl="1"/>
            <a:r>
              <a:rPr lang="en-US" sz="2000" dirty="0"/>
              <a:t>Eigenspace beamformer </a:t>
            </a:r>
          </a:p>
          <a:p>
            <a:pPr lvl="1"/>
            <a:r>
              <a:rPr lang="en-US" sz="2000" dirty="0"/>
              <a:t>Dynamic Imaging of Coherent Sources (DICS)</a:t>
            </a:r>
          </a:p>
          <a:p>
            <a:pPr lvl="1"/>
            <a:r>
              <a:rPr lang="en-US" sz="2000" dirty="0"/>
              <a:t>Event-related SAM (</a:t>
            </a:r>
            <a:r>
              <a:rPr lang="en-US" sz="2000" dirty="0" err="1"/>
              <a:t>erSAM</a:t>
            </a:r>
            <a:r>
              <a:rPr lang="en-US" sz="2000" dirty="0"/>
              <a:t>)</a:t>
            </a:r>
          </a:p>
          <a:p>
            <a:pPr lvl="1"/>
            <a:r>
              <a:rPr lang="en-US" sz="2000" dirty="0" err="1"/>
              <a:t>SAMerf</a:t>
            </a:r>
            <a:endParaRPr lang="en-US" sz="2000" dirty="0"/>
          </a:p>
          <a:p>
            <a:pPr lvl="1"/>
            <a:r>
              <a:rPr lang="en-US" sz="2000" dirty="0"/>
              <a:t>5-D beamformer</a:t>
            </a:r>
          </a:p>
          <a:p>
            <a:pPr lvl="1"/>
            <a:r>
              <a:rPr lang="en-US" sz="2000" dirty="0"/>
              <a:t>Event-related beamformer (ERB)</a:t>
            </a:r>
          </a:p>
          <a:p>
            <a:endParaRPr lang="en-US" sz="2800" dirty="0"/>
          </a:p>
        </p:txBody>
      </p:sp>
    </p:spTree>
    <p:extLst>
      <p:ext uri="{BB962C8B-B14F-4D97-AF65-F5344CB8AC3E}">
        <p14:creationId xmlns:p14="http://schemas.microsoft.com/office/powerpoint/2010/main" val="2122572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a:t>
            </a:r>
          </a:p>
        </p:txBody>
      </p:sp>
      <p:sp>
        <p:nvSpPr>
          <p:cNvPr id="3" name="Content Placeholder 2"/>
          <p:cNvSpPr>
            <a:spLocks noGrp="1"/>
          </p:cNvSpPr>
          <p:nvPr>
            <p:ph idx="1"/>
          </p:nvPr>
        </p:nvSpPr>
        <p:spPr>
          <a:xfrm>
            <a:off x="457200" y="1408056"/>
            <a:ext cx="8229600" cy="4370489"/>
          </a:xfrm>
        </p:spPr>
        <p:txBody>
          <a:bodyPr>
            <a:normAutofit/>
          </a:bodyPr>
          <a:lstStyle/>
          <a:p>
            <a:r>
              <a:rPr lang="en-US" dirty="0"/>
              <a:t>Does not require an average-evoked response.</a:t>
            </a:r>
          </a:p>
          <a:p>
            <a:endParaRPr lang="en-US" dirty="0"/>
          </a:p>
          <a:p>
            <a:r>
              <a:rPr lang="en-US" dirty="0"/>
              <a:t>Relatively little user interaction.</a:t>
            </a:r>
          </a:p>
          <a:p>
            <a:pPr lvl="1"/>
            <a:r>
              <a:rPr lang="en-US" dirty="0"/>
              <a:t>number of sources not defined </a:t>
            </a:r>
            <a:r>
              <a:rPr lang="en-US" i="1" dirty="0"/>
              <a:t>a priori</a:t>
            </a:r>
          </a:p>
          <a:p>
            <a:pPr lvl="1"/>
            <a:endParaRPr lang="en-US" i="1" dirty="0"/>
          </a:p>
          <a:p>
            <a:r>
              <a:rPr lang="en-US" dirty="0"/>
              <a:t>Can be computed sequentially for all voxels in a pre-defined source space.</a:t>
            </a:r>
          </a:p>
          <a:p>
            <a:endParaRPr lang="en-US" i="1" dirty="0"/>
          </a:p>
          <a:p>
            <a:endParaRPr lang="en-US" dirty="0"/>
          </a:p>
        </p:txBody>
      </p:sp>
    </p:spTree>
    <p:extLst>
      <p:ext uri="{BB962C8B-B14F-4D97-AF65-F5344CB8AC3E}">
        <p14:creationId xmlns:p14="http://schemas.microsoft.com/office/powerpoint/2010/main" val="1033703941"/>
      </p:ext>
    </p:extLst>
  </p:cSld>
  <p:clrMapOvr>
    <a:masterClrMapping/>
  </p:clrMapOvr>
</p:sld>
</file>

<file path=ppt/theme/theme1.xml><?xml version="1.0" encoding="utf-8"?>
<a:theme xmlns:a="http://schemas.openxmlformats.org/drawingml/2006/main" name="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Rule_4_3_Teal.potx</Template>
  <TotalTime>1478</TotalTime>
  <Words>1289</Words>
  <Application>Microsoft Office PowerPoint</Application>
  <PresentationFormat>On-screen Show (4:3)</PresentationFormat>
  <Paragraphs>229</Paragraphs>
  <Slides>33</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33</vt:i4>
      </vt:variant>
    </vt:vector>
  </HeadingPairs>
  <TitlesOfParts>
    <vt:vector size="40" baseType="lpstr">
      <vt:lpstr>Andalus</vt:lpstr>
      <vt:lpstr>Arial</vt:lpstr>
      <vt:lpstr>Tahoma</vt:lpstr>
      <vt:lpstr>Custom Design</vt:lpstr>
      <vt:lpstr>1_Custom Design</vt:lpstr>
      <vt:lpstr>2_Custom Design</vt:lpstr>
      <vt:lpstr>3_Custom Design</vt:lpstr>
      <vt:lpstr>Practical Aspects of Beamformers in Pediatric Epilepsy</vt:lpstr>
      <vt:lpstr>Outline</vt:lpstr>
      <vt:lpstr>What is beamforming?</vt:lpstr>
      <vt:lpstr>What is beamforming?</vt:lpstr>
      <vt:lpstr>What is beamforming?</vt:lpstr>
      <vt:lpstr>What is beamforming?</vt:lpstr>
      <vt:lpstr>What is beamforming?</vt:lpstr>
      <vt:lpstr>What is beamforming?</vt:lpstr>
      <vt:lpstr>Advantages</vt:lpstr>
      <vt:lpstr>Disadvantages</vt:lpstr>
      <vt:lpstr>Beamformers and Clinical Epilepsy</vt:lpstr>
      <vt:lpstr>Beamformers and Clinical Epilepsy</vt:lpstr>
      <vt:lpstr>Beamformers and Clinical Epilepsy</vt:lpstr>
      <vt:lpstr>Beamformers and Clinical Epilepsy</vt:lpstr>
      <vt:lpstr>Beamformers and Clinical Epilepsy</vt:lpstr>
      <vt:lpstr>Beamformers and Clinical Epilepsy Clinical Case</vt:lpstr>
      <vt:lpstr>Beamformers and Clinical Epilepsy Clinical Case</vt:lpstr>
      <vt:lpstr>Beamformers and Clinical Epilepsy Clinical Case</vt:lpstr>
      <vt:lpstr>Beamformers and Clinical Epilepsy Clinical Case</vt:lpstr>
      <vt:lpstr>Beamformers and Clinical Epilepsy Clinical Case</vt:lpstr>
      <vt:lpstr>Beamformers and Clinical Epilepsy Clinical Case</vt:lpstr>
      <vt:lpstr>Beamformers and Clinical Epilepsy Clinical Case</vt:lpstr>
      <vt:lpstr>Beamformers and Clinical Epilepsy Clinical Case</vt:lpstr>
      <vt:lpstr>Beamformers and Clinical Epilepsy Clinical Case</vt:lpstr>
      <vt:lpstr>Beamformers and Clinical Epilepsy Clinical Case</vt:lpstr>
      <vt:lpstr>The Future of Beamformers</vt:lpstr>
      <vt:lpstr>The Future of Beamformers</vt:lpstr>
      <vt:lpstr>The Future of Beamformers</vt:lpstr>
      <vt:lpstr>The Future of Beamformers</vt:lpstr>
      <vt:lpstr>The Future of Beamformers</vt:lpstr>
      <vt:lpstr>The Future of Beamformers</vt:lpstr>
      <vt:lpstr>Conclusions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Diederichs, Anna</dc:creator>
  <cp:lastModifiedBy>Tenney, Jeffrey</cp:lastModifiedBy>
  <cp:revision>83</cp:revision>
  <dcterms:created xsi:type="dcterms:W3CDTF">2016-06-28T16:48:42Z</dcterms:created>
  <dcterms:modified xsi:type="dcterms:W3CDTF">2019-01-23T20:17:36Z</dcterms:modified>
</cp:coreProperties>
</file>